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8" r:id="rId2"/>
    <p:sldId id="874" r:id="rId3"/>
    <p:sldId id="876" r:id="rId4"/>
    <p:sldId id="843" r:id="rId5"/>
    <p:sldId id="958" r:id="rId6"/>
    <p:sldId id="932" r:id="rId7"/>
    <p:sldId id="931" r:id="rId8"/>
    <p:sldId id="933" r:id="rId9"/>
    <p:sldId id="934" r:id="rId10"/>
    <p:sldId id="935" r:id="rId11"/>
    <p:sldId id="936" r:id="rId12"/>
    <p:sldId id="937" r:id="rId13"/>
    <p:sldId id="939" r:id="rId14"/>
    <p:sldId id="940" r:id="rId15"/>
    <p:sldId id="960" r:id="rId16"/>
    <p:sldId id="941" r:id="rId17"/>
    <p:sldId id="956" r:id="rId18"/>
    <p:sldId id="959" r:id="rId19"/>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4A8522"/>
    <a:srgbClr val="AFAF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2" autoAdjust="0"/>
    <p:restoredTop sz="61196" autoAdjust="0"/>
  </p:normalViewPr>
  <p:slideViewPr>
    <p:cSldViewPr showGuides="1">
      <p:cViewPr varScale="1">
        <p:scale>
          <a:sx n="64" d="100"/>
          <a:sy n="64" d="100"/>
        </p:scale>
        <p:origin x="1768" y="32"/>
      </p:cViewPr>
      <p:guideLst>
        <p:guide orient="horz" pos="2041"/>
        <p:guide pos="363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D4E41E-398B-490A-B4E7-634A6856E03E}" type="datetimeFigureOut">
              <a:rPr lang="zh-CN" altLang="en-US" smtClean="0"/>
              <a:t>2025/9/22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6CBA55-53F7-450F-AA31-D197BBFE137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61B806E-7A73-4CAD-8874-E2D37C4AD87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 semantic labeling model assigns labels to each non-uniform patch. Inspired by </a:t>
            </a:r>
            <a:r>
              <a:rPr lang="en-US" altLang="zh-CN" dirty="0" err="1"/>
              <a:t>ViT</a:t>
            </a:r>
            <a:r>
              <a:rPr lang="en-US" altLang="zh-CN" dirty="0"/>
              <a:t>, we partition the design space into rectangular patches and feed them into a Transformer encoder, which predicts the semantic label of each patch to complete semantic segmentation.</a:t>
            </a:r>
            <a:endParaRPr lang="zh-CN"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697102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After partitioning, a labeling model assigns semantics to each patch, converting them into functional layouts. Adjacent patches with the same label are merged into rooms, efficiently reconstructing a vectorized floorplan with consistent structure.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46828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Qualitative comparison with representative models shows that </a:t>
            </a:r>
            <a:r>
              <a:rPr lang="en-US" altLang="zh-CN" dirty="0" err="1"/>
              <a:t>FloorplanSBS</a:t>
            </a:r>
            <a:r>
              <a:rPr lang="en-US" altLang="zh-CN" dirty="0"/>
              <a:t> not only generates diverse floorplans but also ensures functional validity and topological consistency.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552142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comparison under given topological constraints shows that our method produces more regular and well-organized floorplans while strictly preserving topology.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513320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slide compares two constraints. With boundary constraints, our methods generate more regular and realistic layouts than Graph2Plan or RPLAN. With topological constraints, our model better preserves adjacency and produces reasonable room divisions.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498937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633F8-2507-0BB4-2F13-067CB8E06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70B051-F339-3A14-BA1B-BD7D76B8B4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E37E69-0104-D0D4-6CFF-75A8512775AE}"/>
              </a:ext>
            </a:extLst>
          </p:cNvPr>
          <p:cNvSpPr>
            <a:spLocks noGrp="1"/>
          </p:cNvSpPr>
          <p:nvPr>
            <p:ph type="body" idx="1"/>
          </p:nvPr>
        </p:nvSpPr>
        <p:spPr/>
        <p:txBody>
          <a:bodyPr/>
          <a:lstStyle/>
          <a:p>
            <a:r>
              <a:rPr lang="en-US" altLang="zh-CN" dirty="0"/>
              <a:t>We compare our method with RPLAN, Graph2Plan, and </a:t>
            </a:r>
            <a:r>
              <a:rPr lang="en-US" altLang="zh-CN" dirty="0" err="1"/>
              <a:t>WallPlan</a:t>
            </a:r>
            <a:r>
              <a:rPr lang="en-US" altLang="zh-CN"/>
              <a:t>. In Table </a:t>
            </a:r>
            <a:r>
              <a:rPr lang="en-US" altLang="zh-CN" dirty="0"/>
              <a:t>1, our method achieves the best scores in </a:t>
            </a:r>
            <a:r>
              <a:rPr lang="en-US" altLang="zh-CN"/>
              <a:t>all metrics. </a:t>
            </a:r>
            <a:r>
              <a:rPr lang="en-US" altLang="zh-CN" dirty="0"/>
              <a:t>Table 2 shows that under topological constraints, our method clearly outperforms House-GAN++ and </a:t>
            </a:r>
            <a:r>
              <a:rPr lang="en-US" altLang="zh-CN" dirty="0" err="1"/>
              <a:t>HouseDiffusion</a:t>
            </a:r>
            <a:r>
              <a:rPr lang="en-US" altLang="zh-CN" dirty="0"/>
              <a:t>.</a:t>
            </a:r>
            <a:endParaRPr lang="en-US" dirty="0"/>
          </a:p>
        </p:txBody>
      </p:sp>
      <p:sp>
        <p:nvSpPr>
          <p:cNvPr id="4" name="Slide Number Placeholder 3">
            <a:extLst>
              <a:ext uri="{FF2B5EF4-FFF2-40B4-BE49-F238E27FC236}">
                <a16:creationId xmlns:a16="http://schemas.microsoft.com/office/drawing/2014/main" id="{9C727237-A9D2-F4E3-269A-749DAE698107}"/>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390088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Our current grid partitioning is relatively regular, which may struggle with complex or curved structures. The framework can be extended to non-axis-aligned floorplans by adopting hybrid grids with varied shapes such as rectangles and triangles.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389914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would like to thank the anonymous reviewers for their helpful comments. This work was supported by the National Natural Science Foundation of China and the State Key Laboratory of CAD&amp;CG, Zhejiang University. More information is available on my homepage via the QR code.</a:t>
            </a:r>
            <a:endParaRPr lang="zh-CN" altLang="en-US" dirty="0"/>
          </a:p>
        </p:txBody>
      </p:sp>
      <p:sp>
        <p:nvSpPr>
          <p:cNvPr id="4" name="灯片编号占位符 3"/>
          <p:cNvSpPr>
            <a:spLocks noGrp="1"/>
          </p:cNvSpPr>
          <p:nvPr>
            <p:ph type="sldNum" sz="quarter" idx="10"/>
          </p:nvPr>
        </p:nvSpPr>
        <p:spPr/>
        <p:txBody>
          <a:bodyPr/>
          <a:lstStyle/>
          <a:p>
            <a:fld id="{F61B806E-7A73-4CAD-8874-E2D37C4AD871}" type="slidenum">
              <a:rPr lang="zh-CN" altLang="en-US" smtClean="0"/>
              <a:t>17</a:t>
            </a:fld>
            <a:endParaRPr lang="zh-CN" altLang="en-US"/>
          </a:p>
        </p:txBody>
      </p:sp>
    </p:spTree>
    <p:extLst>
      <p:ext uri="{BB962C8B-B14F-4D97-AF65-F5344CB8AC3E}">
        <p14:creationId xmlns:p14="http://schemas.microsoft.com/office/powerpoint/2010/main" val="394905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81FA7-0548-0D57-5F47-01072228720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F40221-4993-DF81-4719-06BFC6F52AA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679119F-4586-8105-79D3-E29FD950FF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a:extLst>
              <a:ext uri="{FF2B5EF4-FFF2-40B4-BE49-F238E27FC236}">
                <a16:creationId xmlns:a16="http://schemas.microsoft.com/office/drawing/2014/main" id="{F7FE2B91-6BED-92B2-6D0D-A9EE19DE3940}"/>
              </a:ext>
            </a:extLst>
          </p:cNvPr>
          <p:cNvSpPr>
            <a:spLocks noGrp="1"/>
          </p:cNvSpPr>
          <p:nvPr>
            <p:ph type="sldNum" sz="quarter" idx="10"/>
          </p:nvPr>
        </p:nvSpPr>
        <p:spPr/>
        <p:txBody>
          <a:bodyPr/>
          <a:lstStyle/>
          <a:p>
            <a:fld id="{F61B806E-7A73-4CAD-8874-E2D37C4AD871}" type="slidenum">
              <a:rPr lang="zh-CN" altLang="en-US" smtClean="0"/>
              <a:t>18</a:t>
            </a:fld>
            <a:endParaRPr lang="zh-CN" altLang="en-US"/>
          </a:p>
        </p:txBody>
      </p:sp>
    </p:spTree>
    <p:extLst>
      <p:ext uri="{BB962C8B-B14F-4D97-AF65-F5344CB8AC3E}">
        <p14:creationId xmlns:p14="http://schemas.microsoft.com/office/powerpoint/2010/main" val="63510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a:t>Automated vector floorplan generation is valuable for designers to explore potential spatial designs. Traditional </a:t>
            </a:r>
            <a:r>
              <a:rPr lang="en-US" altLang="zh-CN" dirty="0"/>
              <a:t>floorplan design depends on manual work, which is slow and costly. With architectural intelligence, automatic generation has become a </a:t>
            </a:r>
            <a:r>
              <a:rPr lang="en-US" altLang="zh-CN"/>
              <a:t>new trend.</a:t>
            </a:r>
            <a:endParaRPr lang="zh-CN" altLang="en-US" dirty="0"/>
          </a:p>
        </p:txBody>
      </p:sp>
      <p:sp>
        <p:nvSpPr>
          <p:cNvPr id="4" name="灯片编号占位符 3"/>
          <p:cNvSpPr>
            <a:spLocks noGrp="1"/>
          </p:cNvSpPr>
          <p:nvPr>
            <p:ph type="sldNum" sz="quarter" idx="10"/>
          </p:nvPr>
        </p:nvSpPr>
        <p:spPr/>
        <p:txBody>
          <a:bodyPr/>
          <a:lstStyle/>
          <a:p>
            <a:fld id="{F61B806E-7A73-4CAD-8874-E2D37C4AD871}" type="slidenum">
              <a:rPr lang="zh-CN" altLang="en-US" smtClean="0"/>
              <a:t>2</a:t>
            </a:fld>
            <a:endParaRPr lang="zh-CN" altLang="en-US"/>
          </a:p>
        </p:txBody>
      </p:sp>
    </p:spTree>
    <p:extLst>
      <p:ext uri="{BB962C8B-B14F-4D97-AF65-F5344CB8AC3E}">
        <p14:creationId xmlns:p14="http://schemas.microsoft.com/office/powerpoint/2010/main" val="2306408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Over the past decade, floorplan generation has advanced from </a:t>
            </a:r>
            <a:r>
              <a:rPr lang="en-US" altLang="zh-CN"/>
              <a:t>dataset-driven automation. </a:t>
            </a:r>
            <a:r>
              <a:rPr lang="en-US" altLang="zh-CN" dirty="0"/>
              <a:t>With </a:t>
            </a:r>
            <a:r>
              <a:rPr lang="en-US" altLang="zh-CN"/>
              <a:t>deep learning, </a:t>
            </a:r>
            <a:r>
              <a:rPr lang="en-US" altLang="zh-CN" dirty="0"/>
              <a:t>the field has rapidly progressed, greatly improving diversity and quality.</a:t>
            </a:r>
            <a:endParaRPr lang="zh-CN" altLang="en-US" dirty="0"/>
          </a:p>
        </p:txBody>
      </p:sp>
      <p:sp>
        <p:nvSpPr>
          <p:cNvPr id="4" name="灯片编号占位符 3"/>
          <p:cNvSpPr>
            <a:spLocks noGrp="1"/>
          </p:cNvSpPr>
          <p:nvPr>
            <p:ph type="sldNum" sz="quarter" idx="5"/>
          </p:nvPr>
        </p:nvSpPr>
        <p:spPr/>
        <p:txBody>
          <a:bodyPr/>
          <a:lstStyle/>
          <a:p>
            <a:fld id="{126CBA55-53F7-450F-AA31-D197BBFE1372}" type="slidenum">
              <a:rPr lang="zh-CN" altLang="en-US" smtClean="0"/>
              <a:t>3</a:t>
            </a:fld>
            <a:endParaRPr lang="zh-CN" altLang="en-US"/>
          </a:p>
        </p:txBody>
      </p:sp>
    </p:spTree>
    <p:extLst>
      <p:ext uri="{BB962C8B-B14F-4D97-AF65-F5344CB8AC3E}">
        <p14:creationId xmlns:p14="http://schemas.microsoft.com/office/powerpoint/2010/main" val="414754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0000"/>
              </a:lnSpc>
              <a:spcBef>
                <a:spcPts val="0"/>
              </a:spcBef>
            </a:pPr>
            <a:r>
              <a:rPr lang="en-US" altLang="zh-CN" sz="1200">
                <a:latin typeface="Arial" panose="020B0604020202020204" pitchFamily="34" charset="0"/>
                <a:cs typeface="Arial" panose="020B0604020202020204" pitchFamily="34" charset="0"/>
              </a:rPr>
              <a:t>Image-based methods introduce noise and irregularities, while polygon-based methods cause geometric errors. Both require complex post-processing, breaking the end-to-end generation of floorplan.</a:t>
            </a:r>
            <a:endParaRPr lang="zh-CN" altLang="zh-CN" dirty="0">
              <a:latin typeface="Arial" panose="020B0604020202020204" pitchFamily="34" charset="0"/>
              <a:ea typeface="楷体_GB2312" pitchFamily="49"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FB110B5A-4214-4948-B91E-93A328ECEAA1}" type="slidenum">
              <a:rPr lang="zh-CN" altLang="en-US" smtClean="0"/>
              <a:t>4</a:t>
            </a:fld>
            <a:endParaRPr lang="zh-CN" altLang="en-US"/>
          </a:p>
        </p:txBody>
      </p:sp>
    </p:spTree>
    <p:extLst>
      <p:ext uri="{BB962C8B-B14F-4D97-AF65-F5344CB8AC3E}">
        <p14:creationId xmlns:p14="http://schemas.microsoft.com/office/powerpoint/2010/main" val="4255074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9CBD2-3E5B-BA79-E541-F2FF7ED297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F14C7C-C1E0-3621-57CC-9AE23ECD4A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63DC95-D1D6-8095-D947-AF5A84DE518C}"/>
              </a:ext>
            </a:extLst>
          </p:cNvPr>
          <p:cNvSpPr>
            <a:spLocks noGrp="1"/>
          </p:cNvSpPr>
          <p:nvPr>
            <p:ph type="body" idx="1"/>
          </p:nvPr>
        </p:nvSpPr>
        <p:spPr/>
        <p:txBody>
          <a:bodyPr/>
          <a:lstStyle/>
          <a:p>
            <a:r>
              <a:rPr lang="en-US" altLang="zh-CN"/>
              <a:t>Floorplan generation must deliver high-quality results without heavy post-processing, while avoiding misalignment and inconsistency under design constraints. We propose </a:t>
            </a:r>
            <a:r>
              <a:rPr lang="en-US" altLang="zh-CN" b="1"/>
              <a:t>FloorplanSBS</a:t>
            </a:r>
            <a:r>
              <a:rPr lang="en-US" altLang="zh-CN"/>
              <a:t>, a division-and-labeling framework. FloorplanSBS partitions the space into patches and labels each one, directly producing a vectorized floorplan in an end-to-end way.</a:t>
            </a:r>
            <a:endParaRPr lang="en-US" dirty="0"/>
          </a:p>
        </p:txBody>
      </p:sp>
      <p:sp>
        <p:nvSpPr>
          <p:cNvPr id="4" name="Slide Number Placeholder 3">
            <a:extLst>
              <a:ext uri="{FF2B5EF4-FFF2-40B4-BE49-F238E27FC236}">
                <a16:creationId xmlns:a16="http://schemas.microsoft.com/office/drawing/2014/main" id="{B5CB877E-496E-C6A7-12BB-EEE606901FD7}"/>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4219426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a:t>In our method,</a:t>
                </a:r>
                <a:r>
                  <a:rPr lang="zh-CN" altLang="en-US"/>
                  <a:t> </a:t>
                </a:r>
                <a:r>
                  <a:rPr lang="en-US" altLang="zh-CN"/>
                  <a:t>a </a:t>
                </a:r>
                <a:r>
                  <a:rPr lang="en-US" altLang="zh-CN" dirty="0"/>
                  <a:t>vector floorplan is mapped to a unit design space and partitioned with horizontal and vertical scanlines into rectangular patches. Each patch inherits a room label if inside the layout, or an ‘outside’ label otherwise. Thus, the floorplan is represented as a set of semantic patches.</a:t>
                </a:r>
                <a:endParaRPr lang="en-US" dirty="0"/>
              </a:p>
            </p:txBody>
          </p:sp>
        </mc:Choice>
        <mc:Fallback xmlns="">
          <p:sp>
            <p:nvSpPr>
              <p:cNvPr id="3" name="Notes Placeholder 2"/>
              <p:cNvSpPr>
                <a:spLocks noGrp="1"/>
              </p:cNvSpPr>
              <p:nvPr>
                <p:ph type="body" idx="1"/>
              </p:nvPr>
            </p:nvSpPr>
            <p:spPr/>
            <p:txBody>
              <a:bodyPr/>
              <a:lstStyle/>
              <a:p>
                <a:r>
                  <a:rPr lang="zh-CN" altLang="zh-CN" sz="1200" kern="1200" dirty="0">
                    <a:solidFill>
                      <a:schemeClr val="tx1"/>
                    </a:solidFill>
                    <a:effectLst/>
                    <a:latin typeface="+mn-lt"/>
                    <a:ea typeface="+mn-ea"/>
                    <a:cs typeface="+mn-cs"/>
                  </a:rPr>
                  <a:t>矢量户型平面图被放置在一个单位尺寸的设计空间中，然后沿每个房间多边形的边界布置扫描线进行划分。水平和垂直扫描线将设计空间划分为包含</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𝑚 </a:t>
                </a:r>
                <a:r>
                  <a:rPr lang="zh-CN" altLang="zh-CN" sz="1200" kern="1200" dirty="0">
                    <a:solidFill>
                      <a:schemeClr val="tx1"/>
                    </a:solidFill>
                    <a:effectLst/>
                    <a:latin typeface="+mn-lt"/>
                    <a:ea typeface="+mn-ea"/>
                    <a:cs typeface="+mn-cs"/>
                  </a:rPr>
                  <a:t>个矩形的网格，每个矩形称为语义块。每个语义块的语义标签由其在户型平面图中的位置决定：若语义块位于户型内部，则其必属于某一特定房间，并继承该房间的标签；若语义块位于户型外部，则被赋予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外部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标签。最终，一个矢量户型平面图可表示为一个语义块集合</a:t>
                </a:r>
                <a:endParaRPr lang="en-US" dirty="0"/>
              </a:p>
            </p:txBody>
          </p:sp>
        </mc:Fallback>
      </mc:AlternateContent>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608046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Our method uses neural networks for spatial partitioning and semantic prediction. First, the design space is divided into rectangular patches; then each patch is labeled to form semantic patches, which are merged into a vectorized floorplan.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240944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design space of a floorplan is discretized into a 128×128 uniform patch, yielding 128 horizontal and 128 vertical scanlines as candidates. A division model performs binary classification on each candidate to determine whether it is used for partitioning. Finally, the selected scanlines divide the space into non-uniform rectangular patches.</a:t>
            </a:r>
            <a:endParaRPr lang="zh-CN"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65471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Different boundary shapes produce distinctive non-uniform patches after division. These patches adapt to boundary contours and provide a structural backbone for subsequent room partitioning.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60209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70"/>
            </a:lvl1pPr>
          </a:lstStyle>
          <a:p>
            <a:r>
              <a:rPr lang="zh-CN" altLang="en-US"/>
              <a:t>单击此处编辑母版标题样式</a:t>
            </a:r>
            <a:endParaRPr lang="en-US" dirty="0"/>
          </a:p>
        </p:txBody>
      </p:sp>
      <p:sp>
        <p:nvSpPr>
          <p:cNvPr id="3" name="Subtitle 2"/>
          <p:cNvSpPr>
            <a:spLocks noGrp="1"/>
          </p:cNvSpPr>
          <p:nvPr>
            <p:ph type="subTitle" idx="1"/>
          </p:nvPr>
        </p:nvSpPr>
        <p:spPr>
          <a:xfrm>
            <a:off x="1440061" y="3403592"/>
            <a:ext cx="8640366" cy="1564542"/>
          </a:xfrm>
        </p:spPr>
        <p:txBody>
          <a:bodyPr/>
          <a:lstStyle>
            <a:lvl1pPr marL="0" indent="0" algn="ctr">
              <a:buNone/>
              <a:defRPr sz="2270"/>
            </a:lvl1pPr>
            <a:lvl2pPr marL="431800" indent="0" algn="ctr">
              <a:buNone/>
              <a:defRPr sz="1890"/>
            </a:lvl2pPr>
            <a:lvl3pPr marL="864235" indent="0" algn="ctr">
              <a:buNone/>
              <a:defRPr sz="1700"/>
            </a:lvl3pPr>
            <a:lvl4pPr marL="1296035" indent="0" algn="ctr">
              <a:buNone/>
              <a:defRPr sz="1510"/>
            </a:lvl4pPr>
            <a:lvl5pPr marL="1727835" indent="0" algn="ctr">
              <a:buNone/>
              <a:defRPr sz="1510"/>
            </a:lvl5pPr>
            <a:lvl6pPr marL="2160270" indent="0" algn="ctr">
              <a:buNone/>
              <a:defRPr sz="1510"/>
            </a:lvl6pPr>
            <a:lvl7pPr marL="2592070" indent="0" algn="ctr">
              <a:buNone/>
              <a:defRPr sz="1510"/>
            </a:lvl7pPr>
            <a:lvl8pPr marL="3023870" indent="0" algn="ctr">
              <a:buNone/>
              <a:defRPr sz="1510"/>
            </a:lvl8pPr>
            <a:lvl9pPr marL="3456305" indent="0" algn="ctr">
              <a:buNone/>
              <a:defRPr sz="151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endParaRPr lang="zh-CN" altLang="zh-CN" dirty="0"/>
          </a:p>
        </p:txBody>
      </p:sp>
      <p:sp>
        <p:nvSpPr>
          <p:cNvPr id="5" name="Footer Placeholder 4"/>
          <p:cNvSpPr>
            <a:spLocks noGrp="1"/>
          </p:cNvSpPr>
          <p:nvPr>
            <p:ph type="ftr" sz="quarter" idx="11"/>
          </p:nvPr>
        </p:nvSpPr>
        <p:spPr/>
        <p:txBody>
          <a:bodyPr/>
          <a:lstStyle/>
          <a:p>
            <a:pPr>
              <a:defRPr/>
            </a:pPr>
            <a:endParaRPr lang="zh-CN" altLang="zh-CN" dirty="0"/>
          </a:p>
        </p:txBody>
      </p:sp>
      <p:sp>
        <p:nvSpPr>
          <p:cNvPr id="6" name="Slide Number Placeholder 5"/>
          <p:cNvSpPr>
            <a:spLocks noGrp="1"/>
          </p:cNvSpPr>
          <p:nvPr>
            <p:ph type="sldNum" sz="quarter" idx="12"/>
          </p:nvPr>
        </p:nvSpPr>
        <p:spPr/>
        <p:txBody>
          <a:bodyPr/>
          <a:lstStyle/>
          <a:p>
            <a:pPr>
              <a:defRPr/>
            </a:pPr>
            <a:fld id="{5D65E6C9-2001-4061-9ECD-97D180234660}" type="slidenum">
              <a:rPr lang="zh-CN" altLang="zh-CN" smtClean="0"/>
              <a:t>‹#›</a:t>
            </a:fld>
            <a:endParaRPr lang="zh-CN" altLang="zh-CN"/>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12" y="41306"/>
            <a:ext cx="900000" cy="89452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zh-CN" altLang="zh-CN"/>
          </a:p>
        </p:txBody>
      </p:sp>
      <p:sp>
        <p:nvSpPr>
          <p:cNvPr id="5" name="Footer Placeholder 4"/>
          <p:cNvSpPr>
            <a:spLocks noGrp="1"/>
          </p:cNvSpPr>
          <p:nvPr>
            <p:ph type="ftr" sz="quarter" idx="11"/>
          </p:nvPr>
        </p:nvSpPr>
        <p:spPr/>
        <p:txBody>
          <a:bodyPr/>
          <a:lstStyle/>
          <a:p>
            <a:pPr>
              <a:defRPr/>
            </a:pPr>
            <a:endParaRPr lang="zh-CN" altLang="zh-CN"/>
          </a:p>
        </p:txBody>
      </p:sp>
      <p:sp>
        <p:nvSpPr>
          <p:cNvPr id="6" name="Slide Number Placeholder 5"/>
          <p:cNvSpPr>
            <a:spLocks noGrp="1"/>
          </p:cNvSpPr>
          <p:nvPr>
            <p:ph type="sldNum" sz="quarter" idx="12"/>
          </p:nvPr>
        </p:nvSpPr>
        <p:spPr/>
        <p:txBody>
          <a:bodyPr/>
          <a:lstStyle/>
          <a:p>
            <a:pPr>
              <a:defRPr/>
            </a:pPr>
            <a:fld id="{2B23D4D5-96DD-4D2E-85F1-703496959A1A}" type="slidenum">
              <a:rPr lang="zh-CN" altLang="zh-CN" smtClean="0"/>
              <a:t>‹#›</a:t>
            </a:fld>
            <a:endParaRPr lang="zh-CN"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44349" y="345009"/>
            <a:ext cx="2484105" cy="549164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92033" y="345009"/>
            <a:ext cx="7308310" cy="549164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zh-CN" altLang="zh-CN"/>
          </a:p>
        </p:txBody>
      </p:sp>
      <p:sp>
        <p:nvSpPr>
          <p:cNvPr id="5" name="Footer Placeholder 4"/>
          <p:cNvSpPr>
            <a:spLocks noGrp="1"/>
          </p:cNvSpPr>
          <p:nvPr>
            <p:ph type="ftr" sz="quarter" idx="11"/>
          </p:nvPr>
        </p:nvSpPr>
        <p:spPr/>
        <p:txBody>
          <a:bodyPr/>
          <a:lstStyle/>
          <a:p>
            <a:pPr>
              <a:defRPr/>
            </a:pPr>
            <a:endParaRPr lang="zh-CN" altLang="zh-CN"/>
          </a:p>
        </p:txBody>
      </p:sp>
      <p:sp>
        <p:nvSpPr>
          <p:cNvPr id="6" name="Slide Number Placeholder 5"/>
          <p:cNvSpPr>
            <a:spLocks noGrp="1"/>
          </p:cNvSpPr>
          <p:nvPr>
            <p:ph type="sldNum" sz="quarter" idx="12"/>
          </p:nvPr>
        </p:nvSpPr>
        <p:spPr/>
        <p:txBody>
          <a:bodyPr/>
          <a:lstStyle/>
          <a:p>
            <a:pPr>
              <a:defRPr/>
            </a:pPr>
            <a:fld id="{501C3458-9777-49CD-9CD4-16DC16E8D97C}" type="slidenum">
              <a:rPr lang="zh-CN" altLang="zh-CN" smtClean="0"/>
              <a:t>‹#›</a:t>
            </a:fld>
            <a:endParaRPr lang="zh-CN"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_slides">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zh-CN" altLang="zh-CN"/>
          </a:p>
        </p:txBody>
      </p:sp>
      <p:sp>
        <p:nvSpPr>
          <p:cNvPr id="5" name="Footer Placeholder 4"/>
          <p:cNvSpPr>
            <a:spLocks noGrp="1"/>
          </p:cNvSpPr>
          <p:nvPr>
            <p:ph type="ftr" sz="quarter" idx="11"/>
          </p:nvPr>
        </p:nvSpPr>
        <p:spPr/>
        <p:txBody>
          <a:bodyPr/>
          <a:lstStyle/>
          <a:p>
            <a:pPr>
              <a:defRPr/>
            </a:pPr>
            <a:endParaRPr lang="zh-CN" altLang="zh-CN"/>
          </a:p>
        </p:txBody>
      </p:sp>
      <p:sp>
        <p:nvSpPr>
          <p:cNvPr id="6" name="Slide Number Placeholder 5"/>
          <p:cNvSpPr>
            <a:spLocks noGrp="1"/>
          </p:cNvSpPr>
          <p:nvPr>
            <p:ph type="sldNum" sz="quarter" idx="12"/>
          </p:nvPr>
        </p:nvSpPr>
        <p:spPr/>
        <p:txBody>
          <a:bodyPr/>
          <a:lstStyle/>
          <a:p>
            <a:pPr>
              <a:defRPr/>
            </a:pPr>
            <a:fld id="{2A0D15DA-E417-443D-82E2-71D6AA590126}" type="slidenum">
              <a:rPr lang="zh-CN" altLang="zh-CN" smtClean="0"/>
              <a:t>‹#›</a:t>
            </a:fld>
            <a:endParaRPr lang="zh-CN" altLang="zh-CN"/>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12" y="41306"/>
            <a:ext cx="900000" cy="89452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86033" y="1615545"/>
            <a:ext cx="9936421" cy="2695572"/>
          </a:xfrm>
        </p:spPr>
        <p:txBody>
          <a:bodyPr anchor="b"/>
          <a:lstStyle>
            <a:lvl1pPr>
              <a:defRPr sz="5670"/>
            </a:lvl1pPr>
          </a:lstStyle>
          <a:p>
            <a:r>
              <a:rPr lang="zh-CN" altLang="en-US"/>
              <a:t>单击此处编辑母版标题样式</a:t>
            </a:r>
            <a:endParaRPr lang="en-US" dirty="0"/>
          </a:p>
        </p:txBody>
      </p:sp>
      <p:sp>
        <p:nvSpPr>
          <p:cNvPr id="3" name="Text Placeholder 2"/>
          <p:cNvSpPr>
            <a:spLocks noGrp="1"/>
          </p:cNvSpPr>
          <p:nvPr>
            <p:ph type="body" idx="1"/>
          </p:nvPr>
        </p:nvSpPr>
        <p:spPr>
          <a:xfrm>
            <a:off x="786033" y="4336618"/>
            <a:ext cx="9936421" cy="1417538"/>
          </a:xfrm>
        </p:spPr>
        <p:txBody>
          <a:bodyPr/>
          <a:lstStyle>
            <a:lvl1pPr marL="0" indent="0">
              <a:buNone/>
              <a:defRPr sz="2270">
                <a:solidFill>
                  <a:schemeClr val="tx1">
                    <a:tint val="75000"/>
                  </a:schemeClr>
                </a:solidFill>
              </a:defRPr>
            </a:lvl1pPr>
            <a:lvl2pPr marL="431800" indent="0">
              <a:buNone/>
              <a:defRPr sz="1890">
                <a:solidFill>
                  <a:schemeClr val="tx1">
                    <a:tint val="75000"/>
                  </a:schemeClr>
                </a:solidFill>
              </a:defRPr>
            </a:lvl2pPr>
            <a:lvl3pPr marL="864235" indent="0">
              <a:buNone/>
              <a:defRPr sz="1700">
                <a:solidFill>
                  <a:schemeClr val="tx1">
                    <a:tint val="75000"/>
                  </a:schemeClr>
                </a:solidFill>
              </a:defRPr>
            </a:lvl3pPr>
            <a:lvl4pPr marL="1296035" indent="0">
              <a:buNone/>
              <a:defRPr sz="1510">
                <a:solidFill>
                  <a:schemeClr val="tx1">
                    <a:tint val="75000"/>
                  </a:schemeClr>
                </a:solidFill>
              </a:defRPr>
            </a:lvl4pPr>
            <a:lvl5pPr marL="1727835" indent="0">
              <a:buNone/>
              <a:defRPr sz="1510">
                <a:solidFill>
                  <a:schemeClr val="tx1">
                    <a:tint val="75000"/>
                  </a:schemeClr>
                </a:solidFill>
              </a:defRPr>
            </a:lvl5pPr>
            <a:lvl6pPr marL="2160270" indent="0">
              <a:buNone/>
              <a:defRPr sz="1510">
                <a:solidFill>
                  <a:schemeClr val="tx1">
                    <a:tint val="75000"/>
                  </a:schemeClr>
                </a:solidFill>
              </a:defRPr>
            </a:lvl6pPr>
            <a:lvl7pPr marL="2592070" indent="0">
              <a:buNone/>
              <a:defRPr sz="1510">
                <a:solidFill>
                  <a:schemeClr val="tx1">
                    <a:tint val="75000"/>
                  </a:schemeClr>
                </a:solidFill>
              </a:defRPr>
            </a:lvl7pPr>
            <a:lvl8pPr marL="3023870" indent="0">
              <a:buNone/>
              <a:defRPr sz="1510">
                <a:solidFill>
                  <a:schemeClr val="tx1">
                    <a:tint val="75000"/>
                  </a:schemeClr>
                </a:solidFill>
              </a:defRPr>
            </a:lvl8pPr>
            <a:lvl9pPr marL="3456305" indent="0">
              <a:buNone/>
              <a:defRPr sz="151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zh-CN" altLang="zh-CN"/>
          </a:p>
        </p:txBody>
      </p:sp>
      <p:sp>
        <p:nvSpPr>
          <p:cNvPr id="5" name="Footer Placeholder 4"/>
          <p:cNvSpPr>
            <a:spLocks noGrp="1"/>
          </p:cNvSpPr>
          <p:nvPr>
            <p:ph type="ftr" sz="quarter" idx="11"/>
          </p:nvPr>
        </p:nvSpPr>
        <p:spPr/>
        <p:txBody>
          <a:bodyPr/>
          <a:lstStyle/>
          <a:p>
            <a:pPr>
              <a:defRPr/>
            </a:pPr>
            <a:endParaRPr lang="zh-CN" altLang="zh-CN"/>
          </a:p>
        </p:txBody>
      </p:sp>
      <p:sp>
        <p:nvSpPr>
          <p:cNvPr id="6" name="Slide Number Placeholder 5"/>
          <p:cNvSpPr>
            <a:spLocks noGrp="1"/>
          </p:cNvSpPr>
          <p:nvPr>
            <p:ph type="sldNum" sz="quarter" idx="12"/>
          </p:nvPr>
        </p:nvSpPr>
        <p:spPr/>
        <p:txBody>
          <a:bodyPr/>
          <a:lstStyle/>
          <a:p>
            <a:pPr>
              <a:defRPr/>
            </a:pPr>
            <a:fld id="{EE3DD74E-37A9-41EF-BC7D-45283B0F05C1}" type="slidenum">
              <a:rPr lang="zh-CN" altLang="zh-CN" smtClean="0"/>
              <a:t>‹#›</a:t>
            </a:fld>
            <a:endParaRPr lang="zh-CN"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792034" y="1725046"/>
            <a:ext cx="4896207" cy="41116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832247" y="1725046"/>
            <a:ext cx="4896207" cy="41116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a:defRPr/>
            </a:pPr>
            <a:endParaRPr lang="zh-CN" altLang="zh-CN"/>
          </a:p>
        </p:txBody>
      </p:sp>
      <p:sp>
        <p:nvSpPr>
          <p:cNvPr id="6" name="Footer Placeholder 5"/>
          <p:cNvSpPr>
            <a:spLocks noGrp="1"/>
          </p:cNvSpPr>
          <p:nvPr>
            <p:ph type="ftr" sz="quarter" idx="11"/>
          </p:nvPr>
        </p:nvSpPr>
        <p:spPr/>
        <p:txBody>
          <a:bodyPr/>
          <a:lstStyle/>
          <a:p>
            <a:pPr>
              <a:defRPr/>
            </a:pPr>
            <a:endParaRPr lang="zh-CN" altLang="zh-CN"/>
          </a:p>
        </p:txBody>
      </p:sp>
      <p:sp>
        <p:nvSpPr>
          <p:cNvPr id="7" name="Slide Number Placeholder 6"/>
          <p:cNvSpPr>
            <a:spLocks noGrp="1"/>
          </p:cNvSpPr>
          <p:nvPr>
            <p:ph type="sldNum" sz="quarter" idx="12"/>
          </p:nvPr>
        </p:nvSpPr>
        <p:spPr/>
        <p:txBody>
          <a:bodyPr/>
          <a:lstStyle/>
          <a:p>
            <a:pPr>
              <a:defRPr/>
            </a:pPr>
            <a:fld id="{FA7C6CC7-72D5-45C9-9826-E3538130D2A3}" type="slidenum">
              <a:rPr lang="zh-CN" altLang="zh-CN" smtClean="0"/>
              <a:t>‹#›</a:t>
            </a:fld>
            <a:endParaRPr lang="zh-CN"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93534" y="345010"/>
            <a:ext cx="9936421" cy="1252534"/>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793535" y="1588543"/>
            <a:ext cx="4873706" cy="778521"/>
          </a:xfrm>
        </p:spPr>
        <p:txBody>
          <a:bodyPr anchor="b"/>
          <a:lstStyle>
            <a:lvl1pPr marL="0" indent="0">
              <a:buNone/>
              <a:defRPr sz="2270" b="1"/>
            </a:lvl1pPr>
            <a:lvl2pPr marL="431800" indent="0">
              <a:buNone/>
              <a:defRPr sz="1890" b="1"/>
            </a:lvl2pPr>
            <a:lvl3pPr marL="864235" indent="0">
              <a:buNone/>
              <a:defRPr sz="1700" b="1"/>
            </a:lvl3pPr>
            <a:lvl4pPr marL="1296035" indent="0">
              <a:buNone/>
              <a:defRPr sz="1510" b="1"/>
            </a:lvl4pPr>
            <a:lvl5pPr marL="1727835" indent="0">
              <a:buNone/>
              <a:defRPr sz="1510" b="1"/>
            </a:lvl5pPr>
            <a:lvl6pPr marL="2160270" indent="0">
              <a:buNone/>
              <a:defRPr sz="1510" b="1"/>
            </a:lvl6pPr>
            <a:lvl7pPr marL="2592070" indent="0">
              <a:buNone/>
              <a:defRPr sz="1510" b="1"/>
            </a:lvl7pPr>
            <a:lvl8pPr marL="3023870" indent="0">
              <a:buNone/>
              <a:defRPr sz="1510" b="1"/>
            </a:lvl8pPr>
            <a:lvl9pPr marL="3456305" indent="0">
              <a:buNone/>
              <a:defRPr sz="1510" b="1"/>
            </a:lvl9pPr>
          </a:lstStyle>
          <a:p>
            <a:pPr lvl="0"/>
            <a:r>
              <a:rPr lang="zh-CN" altLang="en-US"/>
              <a:t>单击此处编辑母版文本样式</a:t>
            </a:r>
          </a:p>
        </p:txBody>
      </p:sp>
      <p:sp>
        <p:nvSpPr>
          <p:cNvPr id="4" name="Content Placeholder 3"/>
          <p:cNvSpPr>
            <a:spLocks noGrp="1"/>
          </p:cNvSpPr>
          <p:nvPr>
            <p:ph sz="half" idx="2"/>
          </p:nvPr>
        </p:nvSpPr>
        <p:spPr>
          <a:xfrm>
            <a:off x="793535" y="2367064"/>
            <a:ext cx="4873706" cy="348159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832247" y="1588543"/>
            <a:ext cx="4897708" cy="778521"/>
          </a:xfrm>
        </p:spPr>
        <p:txBody>
          <a:bodyPr anchor="b"/>
          <a:lstStyle>
            <a:lvl1pPr marL="0" indent="0">
              <a:buNone/>
              <a:defRPr sz="2270" b="1"/>
            </a:lvl1pPr>
            <a:lvl2pPr marL="431800" indent="0">
              <a:buNone/>
              <a:defRPr sz="1890" b="1"/>
            </a:lvl2pPr>
            <a:lvl3pPr marL="864235" indent="0">
              <a:buNone/>
              <a:defRPr sz="1700" b="1"/>
            </a:lvl3pPr>
            <a:lvl4pPr marL="1296035" indent="0">
              <a:buNone/>
              <a:defRPr sz="1510" b="1"/>
            </a:lvl4pPr>
            <a:lvl5pPr marL="1727835" indent="0">
              <a:buNone/>
              <a:defRPr sz="1510" b="1"/>
            </a:lvl5pPr>
            <a:lvl6pPr marL="2160270" indent="0">
              <a:buNone/>
              <a:defRPr sz="1510" b="1"/>
            </a:lvl6pPr>
            <a:lvl7pPr marL="2592070" indent="0">
              <a:buNone/>
              <a:defRPr sz="1510" b="1"/>
            </a:lvl7pPr>
            <a:lvl8pPr marL="3023870" indent="0">
              <a:buNone/>
              <a:defRPr sz="1510" b="1"/>
            </a:lvl8pPr>
            <a:lvl9pPr marL="3456305" indent="0">
              <a:buNone/>
              <a:defRPr sz="1510" b="1"/>
            </a:lvl9pPr>
          </a:lstStyle>
          <a:p>
            <a:pPr lvl="0"/>
            <a:r>
              <a:rPr lang="zh-CN" altLang="en-US"/>
              <a:t>单击此处编辑母版文本样式</a:t>
            </a:r>
          </a:p>
        </p:txBody>
      </p:sp>
      <p:sp>
        <p:nvSpPr>
          <p:cNvPr id="6" name="Content Placeholder 5"/>
          <p:cNvSpPr>
            <a:spLocks noGrp="1"/>
          </p:cNvSpPr>
          <p:nvPr>
            <p:ph sz="quarter" idx="4"/>
          </p:nvPr>
        </p:nvSpPr>
        <p:spPr>
          <a:xfrm>
            <a:off x="5832247" y="2367064"/>
            <a:ext cx="4897708" cy="348159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a:defRPr/>
            </a:pPr>
            <a:endParaRPr lang="zh-CN" altLang="zh-CN"/>
          </a:p>
        </p:txBody>
      </p:sp>
      <p:sp>
        <p:nvSpPr>
          <p:cNvPr id="8" name="Footer Placeholder 7"/>
          <p:cNvSpPr>
            <a:spLocks noGrp="1"/>
          </p:cNvSpPr>
          <p:nvPr>
            <p:ph type="ftr" sz="quarter" idx="11"/>
          </p:nvPr>
        </p:nvSpPr>
        <p:spPr/>
        <p:txBody>
          <a:bodyPr/>
          <a:lstStyle/>
          <a:p>
            <a:pPr>
              <a:defRPr/>
            </a:pPr>
            <a:endParaRPr lang="zh-CN" altLang="zh-CN"/>
          </a:p>
        </p:txBody>
      </p:sp>
      <p:sp>
        <p:nvSpPr>
          <p:cNvPr id="9" name="Slide Number Placeholder 8"/>
          <p:cNvSpPr>
            <a:spLocks noGrp="1"/>
          </p:cNvSpPr>
          <p:nvPr>
            <p:ph type="sldNum" sz="quarter" idx="12"/>
          </p:nvPr>
        </p:nvSpPr>
        <p:spPr/>
        <p:txBody>
          <a:bodyPr/>
          <a:lstStyle/>
          <a:p>
            <a:pPr>
              <a:defRPr/>
            </a:pPr>
            <a:fld id="{74A2B98A-480F-4E38-B097-3662C118B641}" type="slidenum">
              <a:rPr lang="zh-CN" altLang="zh-CN" smtClean="0"/>
              <a:t>‹#›</a:t>
            </a:fld>
            <a:endParaRPr lang="zh-CN"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zh-CN" altLang="zh-CN"/>
          </a:p>
        </p:txBody>
      </p:sp>
      <p:sp>
        <p:nvSpPr>
          <p:cNvPr id="4" name="Footer Placeholder 3"/>
          <p:cNvSpPr>
            <a:spLocks noGrp="1"/>
          </p:cNvSpPr>
          <p:nvPr>
            <p:ph type="ftr" sz="quarter" idx="11"/>
          </p:nvPr>
        </p:nvSpPr>
        <p:spPr/>
        <p:txBody>
          <a:bodyPr/>
          <a:lstStyle/>
          <a:p>
            <a:pPr>
              <a:defRPr/>
            </a:pPr>
            <a:endParaRPr lang="zh-CN" altLang="zh-CN"/>
          </a:p>
        </p:txBody>
      </p:sp>
      <p:sp>
        <p:nvSpPr>
          <p:cNvPr id="5" name="Slide Number Placeholder 4"/>
          <p:cNvSpPr>
            <a:spLocks noGrp="1"/>
          </p:cNvSpPr>
          <p:nvPr>
            <p:ph type="sldNum" sz="quarter" idx="12"/>
          </p:nvPr>
        </p:nvSpPr>
        <p:spPr/>
        <p:txBody>
          <a:bodyPr/>
          <a:lstStyle/>
          <a:p>
            <a:pPr>
              <a:defRPr/>
            </a:pPr>
            <a:fld id="{3DFB09C3-2E3E-499E-8956-FCB75313EB07}" type="slidenum">
              <a:rPr lang="zh-CN" altLang="zh-CN" smtClean="0"/>
              <a:t>‹#›</a:t>
            </a:fld>
            <a:endParaRPr lang="zh-CN"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CN" altLang="zh-CN"/>
          </a:p>
        </p:txBody>
      </p:sp>
      <p:sp>
        <p:nvSpPr>
          <p:cNvPr id="3" name="Footer Placeholder 2"/>
          <p:cNvSpPr>
            <a:spLocks noGrp="1"/>
          </p:cNvSpPr>
          <p:nvPr>
            <p:ph type="ftr" sz="quarter" idx="11"/>
          </p:nvPr>
        </p:nvSpPr>
        <p:spPr/>
        <p:txBody>
          <a:bodyPr/>
          <a:lstStyle/>
          <a:p>
            <a:pPr>
              <a:defRPr/>
            </a:pPr>
            <a:endParaRPr lang="zh-CN" altLang="zh-CN"/>
          </a:p>
        </p:txBody>
      </p:sp>
      <p:sp>
        <p:nvSpPr>
          <p:cNvPr id="4" name="Slide Number Placeholder 3"/>
          <p:cNvSpPr>
            <a:spLocks noGrp="1"/>
          </p:cNvSpPr>
          <p:nvPr>
            <p:ph type="sldNum" sz="quarter" idx="12"/>
          </p:nvPr>
        </p:nvSpPr>
        <p:spPr/>
        <p:txBody>
          <a:bodyPr/>
          <a:lstStyle/>
          <a:p>
            <a:pPr>
              <a:defRPr/>
            </a:pPr>
            <a:fld id="{798B05B5-7C61-4237-B0BD-E8B2171F3A2A}" type="slidenum">
              <a:rPr lang="zh-CN" altLang="zh-CN" smtClean="0"/>
              <a:t>‹#›</a:t>
            </a:fld>
            <a:endParaRPr lang="zh-CN"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5"/>
            </a:lvl1pPr>
          </a:lstStyle>
          <a:p>
            <a:r>
              <a:rPr lang="zh-CN" altLang="en-US"/>
              <a:t>单击此处编辑母版标题样式</a:t>
            </a:r>
            <a:endParaRPr lang="en-US" dirty="0"/>
          </a:p>
        </p:txBody>
      </p:sp>
      <p:sp>
        <p:nvSpPr>
          <p:cNvPr id="3" name="Content Placeholder 2"/>
          <p:cNvSpPr>
            <a:spLocks noGrp="1"/>
          </p:cNvSpPr>
          <p:nvPr>
            <p:ph idx="1"/>
          </p:nvPr>
        </p:nvSpPr>
        <p:spPr>
          <a:xfrm>
            <a:off x="4897708" y="933026"/>
            <a:ext cx="5832247" cy="4605124"/>
          </a:xfrm>
        </p:spPr>
        <p:txBody>
          <a:bodyPr/>
          <a:lstStyle>
            <a:lvl1pPr>
              <a:defRPr sz="3025"/>
            </a:lvl1pPr>
            <a:lvl2pPr>
              <a:defRPr sz="2645"/>
            </a:lvl2pPr>
            <a:lvl3pPr>
              <a:defRPr sz="2270"/>
            </a:lvl3pPr>
            <a:lvl4pPr>
              <a:defRPr sz="1890"/>
            </a:lvl4pPr>
            <a:lvl5pPr>
              <a:defRPr sz="1890"/>
            </a:lvl5pPr>
            <a:lvl6pPr>
              <a:defRPr sz="1890"/>
            </a:lvl6pPr>
            <a:lvl7pPr>
              <a:defRPr sz="1890"/>
            </a:lvl7pPr>
            <a:lvl8pPr>
              <a:defRPr sz="1890"/>
            </a:lvl8pPr>
            <a:lvl9pPr>
              <a:defRPr sz="189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0"/>
            </a:lvl1pPr>
            <a:lvl2pPr marL="431800" indent="0">
              <a:buNone/>
              <a:defRPr sz="1325"/>
            </a:lvl2pPr>
            <a:lvl3pPr marL="864235" indent="0">
              <a:buNone/>
              <a:defRPr sz="1135"/>
            </a:lvl3pPr>
            <a:lvl4pPr marL="1296035" indent="0">
              <a:buNone/>
              <a:defRPr sz="945"/>
            </a:lvl4pPr>
            <a:lvl5pPr marL="1727835" indent="0">
              <a:buNone/>
              <a:defRPr sz="945"/>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zh-CN" altLang="zh-CN"/>
          </a:p>
        </p:txBody>
      </p:sp>
      <p:sp>
        <p:nvSpPr>
          <p:cNvPr id="6" name="Footer Placeholder 5"/>
          <p:cNvSpPr>
            <a:spLocks noGrp="1"/>
          </p:cNvSpPr>
          <p:nvPr>
            <p:ph type="ftr" sz="quarter" idx="11"/>
          </p:nvPr>
        </p:nvSpPr>
        <p:spPr/>
        <p:txBody>
          <a:bodyPr/>
          <a:lstStyle/>
          <a:p>
            <a:pPr>
              <a:defRPr/>
            </a:pPr>
            <a:endParaRPr lang="zh-CN" altLang="zh-CN"/>
          </a:p>
        </p:txBody>
      </p:sp>
      <p:sp>
        <p:nvSpPr>
          <p:cNvPr id="7" name="Slide Number Placeholder 6"/>
          <p:cNvSpPr>
            <a:spLocks noGrp="1"/>
          </p:cNvSpPr>
          <p:nvPr>
            <p:ph type="sldNum" sz="quarter" idx="12"/>
          </p:nvPr>
        </p:nvSpPr>
        <p:spPr/>
        <p:txBody>
          <a:bodyPr/>
          <a:lstStyle/>
          <a:p>
            <a:pPr>
              <a:defRPr/>
            </a:pPr>
            <a:fld id="{D055E5FF-1D04-4A9E-A329-8793259952B3}" type="slidenum">
              <a:rPr lang="zh-CN" altLang="zh-CN" smtClean="0"/>
              <a:t>‹#›</a:t>
            </a:fld>
            <a:endParaRPr lang="zh-CN"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97708" y="933026"/>
            <a:ext cx="5832247" cy="4605124"/>
          </a:xfrm>
        </p:spPr>
        <p:txBody>
          <a:bodyPr anchor="t"/>
          <a:lstStyle>
            <a:lvl1pPr marL="0" indent="0">
              <a:buNone/>
              <a:defRPr sz="3025"/>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zh-CN" altLang="en-US"/>
              <a:t>单击图标添加图片</a:t>
            </a:r>
            <a:endParaRPr lang="en-US" dirty="0"/>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0"/>
            </a:lvl1pPr>
            <a:lvl2pPr marL="431800" indent="0">
              <a:buNone/>
              <a:defRPr sz="1325"/>
            </a:lvl2pPr>
            <a:lvl3pPr marL="864235" indent="0">
              <a:buNone/>
              <a:defRPr sz="1135"/>
            </a:lvl3pPr>
            <a:lvl4pPr marL="1296035" indent="0">
              <a:buNone/>
              <a:defRPr sz="945"/>
            </a:lvl4pPr>
            <a:lvl5pPr marL="1727835" indent="0">
              <a:buNone/>
              <a:defRPr sz="945"/>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zh-CN" altLang="zh-CN"/>
          </a:p>
        </p:txBody>
      </p:sp>
      <p:sp>
        <p:nvSpPr>
          <p:cNvPr id="6" name="Footer Placeholder 5"/>
          <p:cNvSpPr>
            <a:spLocks noGrp="1"/>
          </p:cNvSpPr>
          <p:nvPr>
            <p:ph type="ftr" sz="quarter" idx="11"/>
          </p:nvPr>
        </p:nvSpPr>
        <p:spPr/>
        <p:txBody>
          <a:bodyPr/>
          <a:lstStyle/>
          <a:p>
            <a:pPr>
              <a:defRPr/>
            </a:pPr>
            <a:endParaRPr lang="zh-CN" altLang="zh-CN"/>
          </a:p>
        </p:txBody>
      </p:sp>
      <p:sp>
        <p:nvSpPr>
          <p:cNvPr id="7" name="Slide Number Placeholder 6"/>
          <p:cNvSpPr>
            <a:spLocks noGrp="1"/>
          </p:cNvSpPr>
          <p:nvPr>
            <p:ph type="sldNum" sz="quarter" idx="12"/>
          </p:nvPr>
        </p:nvSpPr>
        <p:spPr/>
        <p:txBody>
          <a:bodyPr/>
          <a:lstStyle/>
          <a:p>
            <a:pPr>
              <a:defRPr/>
            </a:pPr>
            <a:fld id="{35A6559D-B21C-4057-A1EC-B298CCDB8029}" type="slidenum">
              <a:rPr lang="zh-CN" altLang="zh-CN" smtClean="0"/>
              <a:t>‹#›</a:t>
            </a:fld>
            <a:endParaRPr lang="zh-CN"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034" y="345010"/>
            <a:ext cx="9936421" cy="125253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792034" y="1725046"/>
            <a:ext cx="9936421" cy="411161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92033" y="6006163"/>
            <a:ext cx="2592110" cy="345009"/>
          </a:xfrm>
          <a:prstGeom prst="rect">
            <a:avLst/>
          </a:prstGeom>
        </p:spPr>
        <p:txBody>
          <a:bodyPr vert="horz" lIns="91440" tIns="45720" rIns="91440" bIns="45720" rtlCol="0" anchor="ctr"/>
          <a:lstStyle>
            <a:lvl1pPr algn="l">
              <a:defRPr sz="1135">
                <a:solidFill>
                  <a:schemeClr val="tx1">
                    <a:tint val="75000"/>
                  </a:schemeClr>
                </a:solidFill>
              </a:defRPr>
            </a:lvl1pPr>
          </a:lstStyle>
          <a:p>
            <a:pPr>
              <a:defRPr/>
            </a:pPr>
            <a:endParaRPr lang="zh-CN" altLang="zh-CN"/>
          </a:p>
        </p:txBody>
      </p:sp>
      <p:sp>
        <p:nvSpPr>
          <p:cNvPr id="5" name="Footer Placeholder 4"/>
          <p:cNvSpPr>
            <a:spLocks noGrp="1"/>
          </p:cNvSpPr>
          <p:nvPr>
            <p:ph type="ftr" sz="quarter" idx="3"/>
          </p:nvPr>
        </p:nvSpPr>
        <p:spPr>
          <a:xfrm>
            <a:off x="3816162" y="6006163"/>
            <a:ext cx="3888165" cy="345009"/>
          </a:xfrm>
          <a:prstGeom prst="rect">
            <a:avLst/>
          </a:prstGeom>
        </p:spPr>
        <p:txBody>
          <a:bodyPr vert="horz" lIns="91440" tIns="45720" rIns="91440" bIns="45720" rtlCol="0" anchor="ctr"/>
          <a:lstStyle>
            <a:lvl1pPr algn="ctr">
              <a:defRPr sz="1135">
                <a:solidFill>
                  <a:schemeClr val="tx1">
                    <a:tint val="75000"/>
                  </a:schemeClr>
                </a:solidFill>
              </a:defRPr>
            </a:lvl1pPr>
          </a:lstStyle>
          <a:p>
            <a:pPr>
              <a:defRPr/>
            </a:pPr>
            <a:endParaRPr lang="zh-CN" altLang="zh-CN"/>
          </a:p>
        </p:txBody>
      </p:sp>
      <p:sp>
        <p:nvSpPr>
          <p:cNvPr id="6" name="Slide Number Placeholder 5"/>
          <p:cNvSpPr>
            <a:spLocks noGrp="1"/>
          </p:cNvSpPr>
          <p:nvPr>
            <p:ph type="sldNum" sz="quarter" idx="4"/>
          </p:nvPr>
        </p:nvSpPr>
        <p:spPr>
          <a:xfrm>
            <a:off x="8136345" y="6006163"/>
            <a:ext cx="2592110" cy="345009"/>
          </a:xfrm>
          <a:prstGeom prst="rect">
            <a:avLst/>
          </a:prstGeom>
        </p:spPr>
        <p:txBody>
          <a:bodyPr vert="horz" lIns="91440" tIns="45720" rIns="91440" bIns="45720" rtlCol="0" anchor="ctr"/>
          <a:lstStyle>
            <a:lvl1pPr algn="r">
              <a:defRPr sz="1135">
                <a:solidFill>
                  <a:schemeClr val="tx1">
                    <a:tint val="75000"/>
                  </a:schemeClr>
                </a:solidFill>
              </a:defRPr>
            </a:lvl1pPr>
          </a:lstStyle>
          <a:p>
            <a:pPr>
              <a:defRPr/>
            </a:pPr>
            <a:fld id="{ADCBA215-6B39-445B-80ED-28EFF0D8914A}" type="slidenum">
              <a:rPr lang="zh-CN" altLang="zh-CN" smtClean="0"/>
              <a:t>‹#›</a:t>
            </a:fld>
            <a:endParaRPr lang="zh-CN" altLang="zh-CN"/>
          </a:p>
        </p:txBody>
      </p:sp>
      <p:pic>
        <p:nvPicPr>
          <p:cNvPr id="7" name="Picture 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1520489"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1612" y="41306"/>
            <a:ext cx="900000" cy="894525"/>
          </a:xfrm>
          <a:prstGeom prst="rect">
            <a:avLst/>
          </a:prstGeom>
        </p:spPr>
      </p:pic>
      <p:sp>
        <p:nvSpPr>
          <p:cNvPr id="9" name="矩形 8"/>
          <p:cNvSpPr/>
          <p:nvPr userDrawn="1"/>
        </p:nvSpPr>
        <p:spPr>
          <a:xfrm>
            <a:off x="6551289" y="6157282"/>
            <a:ext cx="2162772" cy="323165"/>
          </a:xfrm>
          <a:prstGeom prst="rect">
            <a:avLst/>
          </a:prstGeom>
        </p:spPr>
        <p:txBody>
          <a:bodyPr wrap="none">
            <a:spAutoFit/>
          </a:bodyPr>
          <a:lstStyle/>
          <a:p>
            <a:pPr algn="ctr"/>
            <a:r>
              <a:rPr lang="en-US" altLang="zh-CN" sz="1500" b="1" i="0">
                <a:solidFill>
                  <a:srgbClr val="AFAFAF"/>
                </a:solidFill>
                <a:effectLst/>
                <a:latin typeface="Arial" panose="020B0604020202020204" pitchFamily="34" charset="0"/>
                <a:ea typeface="宋体" panose="02010600030101010101" pitchFamily="2" charset="-122"/>
                <a:cs typeface="Arial" panose="020B0604020202020204" pitchFamily="34" charset="0"/>
              </a:rPr>
              <a:t>ACM Multimedia 2025</a:t>
            </a:r>
            <a:endParaRPr lang="zh-CN" altLang="en-US" sz="1500" b="1" i="0" dirty="0">
              <a:solidFill>
                <a:srgbClr val="AFAFAF"/>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864235" rtl="0" eaLnBrk="1" latinLnBrk="0" hangingPunct="1">
        <a:lnSpc>
          <a:spcPct val="90000"/>
        </a:lnSpc>
        <a:spcBef>
          <a:spcPct val="0"/>
        </a:spcBef>
        <a:buNone/>
        <a:defRPr sz="4160" kern="1200">
          <a:solidFill>
            <a:schemeClr val="tx1"/>
          </a:solidFill>
          <a:latin typeface="+mj-lt"/>
          <a:ea typeface="+mj-ea"/>
          <a:cs typeface="+mj-cs"/>
        </a:defRPr>
      </a:lvl1pPr>
    </p:titleStyle>
    <p:bodyStyle>
      <a:lvl1pPr marL="215900" indent="-215900"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7700" indent="-215900" algn="l" defTabSz="864235" rtl="0" eaLnBrk="1" latinLnBrk="0" hangingPunct="1">
        <a:lnSpc>
          <a:spcPct val="90000"/>
        </a:lnSpc>
        <a:spcBef>
          <a:spcPts val="470"/>
        </a:spcBef>
        <a:buFont typeface="Arial" panose="020B0604020202020204" pitchFamily="34" charset="0"/>
        <a:buChar char="•"/>
        <a:defRPr sz="2270" kern="1200">
          <a:solidFill>
            <a:schemeClr val="tx1"/>
          </a:solidFill>
          <a:latin typeface="+mn-lt"/>
          <a:ea typeface="+mn-ea"/>
          <a:cs typeface="+mn-cs"/>
        </a:defRPr>
      </a:lvl2pPr>
      <a:lvl3pPr marL="1080135" indent="-215900" algn="l" defTabSz="864235" rtl="0" eaLnBrk="1" latinLnBrk="0" hangingPunct="1">
        <a:lnSpc>
          <a:spcPct val="90000"/>
        </a:lnSpc>
        <a:spcBef>
          <a:spcPts val="470"/>
        </a:spcBef>
        <a:buFont typeface="Arial" panose="020B0604020202020204" pitchFamily="34" charset="0"/>
        <a:buChar char="•"/>
        <a:defRPr sz="1890" kern="1200">
          <a:solidFill>
            <a:schemeClr val="tx1"/>
          </a:solidFill>
          <a:latin typeface="+mn-lt"/>
          <a:ea typeface="+mn-ea"/>
          <a:cs typeface="+mn-cs"/>
        </a:defRPr>
      </a:lvl3pPr>
      <a:lvl4pPr marL="15119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4pPr>
      <a:lvl5pPr marL="19437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notesSlide" Target="../notesSlides/notesSlide2.xml"/><Relationship Id="rId7"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018F104-6B42-458F-B12B-FC6EDD0F5C44}"/>
              </a:ext>
            </a:extLst>
          </p:cNvPr>
          <p:cNvSpPr/>
          <p:nvPr/>
        </p:nvSpPr>
        <p:spPr>
          <a:xfrm>
            <a:off x="1043719" y="1295871"/>
            <a:ext cx="9433049" cy="2123658"/>
          </a:xfrm>
          <a:prstGeom prst="rect">
            <a:avLst/>
          </a:prstGeom>
        </p:spPr>
        <p:txBody>
          <a:bodyPr wrap="square">
            <a:spAutoFit/>
          </a:bodyPr>
          <a:lstStyle/>
          <a:p>
            <a:pPr algn="ctr"/>
            <a:r>
              <a:rPr lang="en-US" altLang="zh-CN" sz="4400" b="1">
                <a:latin typeface="Arial" panose="020B0604020202020204" pitchFamily="34" charset="0"/>
                <a:cs typeface="Arial" panose="020B0604020202020204" pitchFamily="34" charset="0"/>
              </a:rPr>
              <a:t>FloorplanSBS: Synthesizing Vector Floorplans by Patch-Based Floorplan Segmentation </a:t>
            </a:r>
            <a:endParaRPr lang="zh-CN" altLang="en-US" sz="4400" b="1">
              <a:latin typeface="Arial" panose="020B0604020202020204" pitchFamily="34" charset="0"/>
              <a:cs typeface="Arial" panose="020B0604020202020204" pitchFamily="34" charset="0"/>
            </a:endParaRPr>
          </a:p>
        </p:txBody>
      </p:sp>
      <p:sp>
        <p:nvSpPr>
          <p:cNvPr id="8" name="Subtitle 13">
            <a:extLst>
              <a:ext uri="{FF2B5EF4-FFF2-40B4-BE49-F238E27FC236}">
                <a16:creationId xmlns:a16="http://schemas.microsoft.com/office/drawing/2014/main" id="{2D487600-9BB4-4FE1-AB6B-5D91B3E93E78}"/>
              </a:ext>
            </a:extLst>
          </p:cNvPr>
          <p:cNvSpPr txBox="1">
            <a:spLocks/>
          </p:cNvSpPr>
          <p:nvPr/>
        </p:nvSpPr>
        <p:spPr>
          <a:xfrm>
            <a:off x="939807" y="3495943"/>
            <a:ext cx="9640873" cy="2264424"/>
          </a:xfrm>
          <a:prstGeom prst="rect">
            <a:avLst/>
          </a:prstGeom>
          <a:noFill/>
        </p:spPr>
        <p:txBody>
          <a:bodyPr vert="horz" wrap="square" lIns="182880" tIns="0" rIns="182880" bIns="91440" rtlCol="0" anchor="t" anchorCtr="0">
            <a:noAutofit/>
          </a:bodyPr>
          <a:lstStyle>
            <a:lvl1pPr marL="0" indent="0" algn="ctr" defTabSz="914400" rtl="0" eaLnBrk="1" latinLnBrk="0" hangingPunct="1">
              <a:lnSpc>
                <a:spcPct val="100000"/>
              </a:lnSpc>
              <a:spcBef>
                <a:spcPts val="0"/>
              </a:spcBef>
              <a:spcAft>
                <a:spcPts val="0"/>
              </a:spcAft>
              <a:buClr>
                <a:schemeClr val="accent2"/>
              </a:buClr>
              <a:buFont typeface="Arial" panose="020B0604020202020204" pitchFamily="34" charset="0"/>
              <a:buNone/>
              <a:defRPr sz="3000" kern="1200" cap="all" baseline="0">
                <a:solidFill>
                  <a:schemeClr val="accent3"/>
                </a:solidFill>
                <a:latin typeface="+mn-lt"/>
                <a:ea typeface="+mn-ea"/>
                <a:cs typeface="+mn-cs"/>
              </a:defRPr>
            </a:lvl1pPr>
            <a:lvl2pPr marL="457200" indent="0" algn="ctr" defTabSz="914400" rtl="0" eaLnBrk="1" latinLnBrk="0" hangingPunct="1">
              <a:lnSpc>
                <a:spcPct val="130000"/>
              </a:lnSpc>
              <a:spcBef>
                <a:spcPts val="0"/>
              </a:spcBef>
              <a:spcAft>
                <a:spcPts val="600"/>
              </a:spcAft>
              <a:buClr>
                <a:schemeClr val="accent2"/>
              </a:buClr>
              <a:buFont typeface="System Font Regular"/>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0"/>
              </a:spcBef>
              <a:spcAft>
                <a:spcPts val="600"/>
              </a:spcAft>
              <a:buClr>
                <a:schemeClr val="accent2"/>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0"/>
              </a:spcBef>
              <a:spcAft>
                <a:spcPts val="600"/>
              </a:spcAft>
              <a:buClr>
                <a:schemeClr val="accent2"/>
              </a:buClr>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0"/>
              </a:spcBef>
              <a:spcAft>
                <a:spcPts val="600"/>
              </a:spcAft>
              <a:buClr>
                <a:schemeClr val="accent2"/>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50000"/>
              </a:lnSpc>
              <a:buClr>
                <a:srgbClr val="E6AF57"/>
              </a:buClr>
              <a:defRPr/>
            </a:pPr>
            <a:endParaRPr kumimoji="0" lang="en-US" altLang="zh-CN"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Calibri" panose="020F0502020204030204" pitchFamily="34" charset="0"/>
            </a:endParaRPr>
          </a:p>
          <a:p>
            <a:pPr lvl="0">
              <a:lnSpc>
                <a:spcPct val="150000"/>
              </a:lnSpc>
              <a:buClr>
                <a:srgbClr val="E6AF57"/>
              </a:buClr>
              <a:defRPr/>
            </a:pPr>
            <a:r>
              <a:rPr kumimoji="0" lang="en-US" altLang="zh-CN"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pitchFamily="34" charset="-122"/>
                <a:cs typeface="Arial" panose="020B0604020202020204" pitchFamily="34" charset="0"/>
              </a:rPr>
              <a:t>Wenming Wu     </a:t>
            </a:r>
            <a:r>
              <a:rPr lang="en-US" altLang="zh-CN" sz="2400" cap="none" dirty="0" err="1">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Tianlei</a:t>
            </a:r>
            <a:r>
              <a:rPr lang="en-US" altLang="zh-CN" sz="2400" cap="none" dirty="0">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 Sheng     </a:t>
            </a:r>
            <a:r>
              <a:rPr lang="en-US" altLang="zh-CN" sz="2400" cap="none" dirty="0" err="1">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Gaofeng</a:t>
            </a:r>
            <a:r>
              <a:rPr lang="en-US" altLang="zh-CN" sz="2400" cap="none" dirty="0">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 Zhang     Liping Zheng</a:t>
            </a:r>
            <a:endParaRPr kumimoji="0" lang="en-US" altLang="zh-CN" sz="2400" b="1" i="0" u="none" strike="noStrike" kern="1200" cap="none" spc="0" normalizeH="0" baseline="30000" noProof="0" dirty="0">
              <a:ln>
                <a:noFill/>
              </a:ln>
              <a:solidFill>
                <a:sysClr val="windowText" lastClr="000000"/>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defTabSz="914400" rtl="0" eaLnBrk="1" fontAlgn="auto" latinLnBrk="0" hangingPunct="1">
              <a:lnSpc>
                <a:spcPct val="100000"/>
              </a:lnSpc>
              <a:spcBef>
                <a:spcPts val="0"/>
              </a:spcBef>
              <a:spcAft>
                <a:spcPts val="0"/>
              </a:spcAft>
              <a:buClr>
                <a:srgbClr val="E6AF57"/>
              </a:buClr>
              <a:buSzTx/>
              <a:buFont typeface="Arial" panose="020B0604020202020204" pitchFamily="34" charset="0"/>
              <a:buNone/>
              <a:tabLst/>
              <a:defRPr/>
            </a:pPr>
            <a:endParaRPr kumimoji="0" lang="en-US" altLang="zh-CN" sz="2400" b="1" i="0" u="none" strike="noStrike" kern="1200" cap="none" spc="0" normalizeH="0" baseline="30000" noProof="0" dirty="0">
              <a:ln>
                <a:noFill/>
              </a:ln>
              <a:solidFill>
                <a:sysClr val="windowText" lastClr="000000"/>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defTabSz="914400" rtl="0" eaLnBrk="1" fontAlgn="auto" latinLnBrk="0" hangingPunct="1">
              <a:lnSpc>
                <a:spcPct val="100000"/>
              </a:lnSpc>
              <a:spcBef>
                <a:spcPts val="0"/>
              </a:spcBef>
              <a:spcAft>
                <a:spcPts val="0"/>
              </a:spcAft>
              <a:buClr>
                <a:srgbClr val="E6AF57"/>
              </a:buClr>
              <a:buSzTx/>
              <a:buFont typeface="Arial" panose="020B0604020202020204" pitchFamily="34" charset="0"/>
              <a:buNone/>
              <a:tabLst/>
              <a:defRPr/>
            </a:pPr>
            <a:r>
              <a:rPr kumimoji="0" lang="en-US" altLang="zh-CN" sz="24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rPr>
              <a:t>Hefei </a:t>
            </a:r>
            <a:r>
              <a:rPr lang="en-US" altLang="zh-CN" sz="2400" b="1" kern="0" cap="none" dirty="0">
                <a:solidFill>
                  <a:prstClr val="black"/>
                </a:solidFill>
                <a:latin typeface="Arial" panose="020B0604020202020204" pitchFamily="34" charset="0"/>
                <a:ea typeface="微软雅黑" panose="020B0503020204020204" pitchFamily="34" charset="-122"/>
                <a:cs typeface="Arial" panose="020B0604020202020204" pitchFamily="34" charset="0"/>
              </a:rPr>
              <a:t>University of Technology</a:t>
            </a:r>
          </a:p>
          <a:p>
            <a:pPr marL="0" marR="0" lvl="0" indent="0" defTabSz="914400" rtl="0" eaLnBrk="1" fontAlgn="auto" latinLnBrk="0" hangingPunct="1">
              <a:lnSpc>
                <a:spcPct val="100000"/>
              </a:lnSpc>
              <a:spcBef>
                <a:spcPts val="0"/>
              </a:spcBef>
              <a:spcAft>
                <a:spcPts val="0"/>
              </a:spcAft>
              <a:buClr>
                <a:srgbClr val="E6AF57"/>
              </a:buClr>
              <a:buSzTx/>
              <a:buFont typeface="Arial" panose="020B0604020202020204" pitchFamily="34" charset="0"/>
              <a:buNone/>
              <a:tabLst/>
              <a:defRPr/>
            </a:pPr>
            <a:endParaRPr lang="en-US" altLang="zh-CN" sz="2400" b="1" kern="0" cap="none" dirty="0">
              <a:solidFill>
                <a:prstClr val="black"/>
              </a:solidFill>
              <a:latin typeface="Arial" panose="020B0604020202020204" pitchFamily="34" charset="0"/>
              <a:ea typeface="微软雅黑" panose="020B0503020204020204" pitchFamily="34" charset="-122"/>
              <a:cs typeface="Arial" panose="020B0604020202020204" pitchFamily="34" charset="0"/>
            </a:endParaRPr>
          </a:p>
          <a:p>
            <a:pPr marL="0" marR="0" lvl="0" indent="0" defTabSz="914400" rtl="0" eaLnBrk="1" fontAlgn="auto" latinLnBrk="0" hangingPunct="1">
              <a:lnSpc>
                <a:spcPct val="100000"/>
              </a:lnSpc>
              <a:spcBef>
                <a:spcPts val="0"/>
              </a:spcBef>
              <a:spcAft>
                <a:spcPts val="0"/>
              </a:spcAft>
              <a:buClr>
                <a:srgbClr val="E6AF57"/>
              </a:buClr>
              <a:buSzTx/>
              <a:buFont typeface="Arial" panose="020B0604020202020204" pitchFamily="34" charset="0"/>
              <a:buNone/>
              <a:tabLst/>
              <a:defRPr/>
            </a:pPr>
            <a:r>
              <a:rPr lang="zh-CN" altLang="en-US" sz="2400" b="1" kern="0" cap="none" dirty="0">
                <a:solidFill>
                  <a:prstClr val="black"/>
                </a:solidFill>
                <a:latin typeface="Arial" panose="020B0604020202020204" pitchFamily="34" charset="0"/>
                <a:ea typeface="微软雅黑" panose="020B0503020204020204" pitchFamily="34" charset="-122"/>
                <a:cs typeface="Arial" panose="020B0604020202020204" pitchFamily="34" charset="0"/>
              </a:rPr>
              <a:t>（</a:t>
            </a:r>
            <a:r>
              <a:rPr lang="en-US" altLang="zh-CN" sz="2400" b="1" kern="0" cap="none" dirty="0">
                <a:solidFill>
                  <a:prstClr val="black"/>
                </a:solidFill>
                <a:latin typeface="Arial" panose="020B0604020202020204" pitchFamily="34" charset="0"/>
                <a:ea typeface="微软雅黑" panose="020B0503020204020204" pitchFamily="34" charset="-122"/>
                <a:cs typeface="Arial" panose="020B0604020202020204" pitchFamily="34" charset="0"/>
              </a:rPr>
              <a:t>This video contains voiceover.</a:t>
            </a:r>
            <a:r>
              <a:rPr lang="zh-CN" altLang="en-US" sz="2400" b="1" kern="0" cap="none" dirty="0">
                <a:solidFill>
                  <a:prstClr val="black"/>
                </a:solidFill>
                <a:latin typeface="Arial" panose="020B0604020202020204" pitchFamily="34" charset="0"/>
                <a:ea typeface="微软雅黑" panose="020B0503020204020204" pitchFamily="34" charset="-122"/>
                <a:cs typeface="Arial" panose="020B0604020202020204" pitchFamily="34" charset="0"/>
              </a:rPr>
              <a:t>）</a:t>
            </a:r>
          </a:p>
          <a:p>
            <a:pPr marL="0" marR="0" lvl="0" indent="0" defTabSz="914400" rtl="0" eaLnBrk="1" fontAlgn="auto" latinLnBrk="0" hangingPunct="1">
              <a:lnSpc>
                <a:spcPct val="100000"/>
              </a:lnSpc>
              <a:spcBef>
                <a:spcPts val="0"/>
              </a:spcBef>
              <a:spcAft>
                <a:spcPts val="0"/>
              </a:spcAft>
              <a:buClr>
                <a:srgbClr val="E6AF57"/>
              </a:buClr>
              <a:buSzTx/>
              <a:buFont typeface="Arial" panose="020B0604020202020204" pitchFamily="34" charset="0"/>
              <a:buNone/>
              <a:tabLst/>
              <a:defRPr/>
            </a:pPr>
            <a:r>
              <a:rPr kumimoji="0" lang="en-US" altLang="zh-CN" sz="2800" b="1" i="0" u="none" strike="noStrike" kern="1200" cap="all" spc="0" normalizeH="0" baseline="30000" noProof="0" dirty="0">
                <a:ln>
                  <a:noFill/>
                </a:ln>
                <a:solidFill>
                  <a:sysClr val="windowText" lastClr="000000"/>
                </a:solidFill>
                <a:effectLst/>
                <a:uLnTx/>
                <a:uFillTx/>
                <a:latin typeface="Calibri" panose="020F0502020204030204" pitchFamily="34" charset="0"/>
                <a:ea typeface="宋体" panose="02010600030101010101" pitchFamily="2" charset="-122"/>
                <a:cs typeface="Calibri" panose="020F0502020204030204" pitchFamily="34" charset="0"/>
              </a:rPr>
              <a:t> </a:t>
            </a:r>
            <a:endParaRPr kumimoji="0" lang="zh-CN" altLang="en-US" sz="2800" b="1" i="0" u="none" strike="noStrike" kern="1200" cap="none" spc="0" normalizeH="0" baseline="30000" noProof="0" dirty="0">
              <a:ln>
                <a:noFill/>
              </a:ln>
              <a:solidFill>
                <a:sysClr val="windowText" lastClr="000000"/>
              </a:solidFill>
              <a:effectLst/>
              <a:uLnTx/>
              <a:uFillTx/>
              <a:latin typeface="Calibri" panose="020F0502020204030204" pitchFamily="34" charset="0"/>
              <a:ea typeface="宋体" panose="02010600030101010101" pitchFamily="2" charset="-122"/>
              <a:cs typeface="Calibri" panose="020F0502020204030204" pitchFamily="34" charset="0"/>
            </a:endParaRPr>
          </a:p>
          <a:p>
            <a:pPr marL="0" marR="0" lvl="0" indent="0" defTabSz="914400" rtl="0" eaLnBrk="1" fontAlgn="auto" latinLnBrk="0" hangingPunct="1">
              <a:lnSpc>
                <a:spcPct val="100000"/>
              </a:lnSpc>
              <a:spcBef>
                <a:spcPts val="0"/>
              </a:spcBef>
              <a:spcAft>
                <a:spcPts val="0"/>
              </a:spcAft>
              <a:buClr>
                <a:srgbClr val="E6AF57"/>
              </a:buClr>
              <a:buSzTx/>
              <a:buFont typeface="Arial" panose="020B0604020202020204" pitchFamily="34" charset="0"/>
              <a:buNone/>
              <a:tabLst/>
              <a:defRPr/>
            </a:pPr>
            <a:endParaRPr kumimoji="0" lang="en-US" sz="3000" b="0" i="0" u="none" strike="noStrike" kern="1200" cap="all" spc="0" normalizeH="0" baseline="0" noProof="0" dirty="0">
              <a:ln>
                <a:noFill/>
              </a:ln>
              <a:solidFill>
                <a:srgbClr val="4767AA"/>
              </a:solidFill>
              <a:effectLst/>
              <a:uLnTx/>
              <a:uFillTx/>
              <a:latin typeface="Arial" panose="020B060402020202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608836" y="864235"/>
            <a:ext cx="6480000" cy="4525494"/>
          </a:xfrm>
          <a:prstGeom prst="rect">
            <a:avLst/>
          </a:prstGeom>
        </p:spPr>
      </p:pic>
      <p:sp>
        <p:nvSpPr>
          <p:cNvPr id="2" name="Rectangle 11">
            <a:extLst>
              <a:ext uri="{FF2B5EF4-FFF2-40B4-BE49-F238E27FC236}">
                <a16:creationId xmlns:a16="http://schemas.microsoft.com/office/drawing/2014/main" id="{66E8F5DD-D76C-92D1-A7B3-6455E7901BA0}"/>
              </a:ext>
            </a:extLst>
          </p:cNvPr>
          <p:cNvSpPr txBox="1">
            <a:spLocks noChangeArrowheads="1"/>
          </p:cNvSpPr>
          <p:nvPr/>
        </p:nvSpPr>
        <p:spPr>
          <a:xfrm>
            <a:off x="3527996" y="115285"/>
            <a:ext cx="7560840" cy="532514"/>
          </a:xfrm>
          <a:prstGeom prst="rect">
            <a:avLst/>
          </a:prstGeom>
        </p:spPr>
        <p:txBody>
          <a:bodyPr vert="horz" lIns="91440" tIns="45720" rIns="91440" bIns="45720" rtlCol="0" anchor="ctr">
            <a:normAutofit fontScale="97500"/>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algn="ctr"/>
            <a:r>
              <a:rPr lang="en-US" altLang="zh-CN" sz="2800" b="1" dirty="0">
                <a:latin typeface="Arial" panose="020B0604020202020204" pitchFamily="34" charset="0"/>
                <a:ea typeface="黑体" panose="02010609060101010101" charset="-122"/>
                <a:cs typeface="Arial" panose="020B0604020202020204" pitchFamily="34" charset="0"/>
              </a:rPr>
              <a:t>Floorplan segmentation</a:t>
            </a:r>
            <a:endParaRPr lang="zh-CN" altLang="en-US" sz="2800" b="1" dirty="0">
              <a:latin typeface="Arial" panose="020B0604020202020204" pitchFamily="34" charset="0"/>
              <a:ea typeface="黑体" panose="02010609060101010101" charset="-122"/>
              <a:cs typeface="Arial" panose="020B0604020202020204" pitchFamily="34" charset="0"/>
            </a:endParaRPr>
          </a:p>
        </p:txBody>
      </p:sp>
      <p:sp>
        <p:nvSpPr>
          <p:cNvPr id="4" name="Rectangle 10">
            <a:extLst>
              <a:ext uri="{FF2B5EF4-FFF2-40B4-BE49-F238E27FC236}">
                <a16:creationId xmlns:a16="http://schemas.microsoft.com/office/drawing/2014/main" id="{31CA2897-B47B-9C2F-69DF-CF04FD9F313C}"/>
              </a:ext>
            </a:extLst>
          </p:cNvPr>
          <p:cNvSpPr txBox="1">
            <a:spLocks noChangeArrowheads="1"/>
          </p:cNvSpPr>
          <p:nvPr/>
        </p:nvSpPr>
        <p:spPr>
          <a:xfrm>
            <a:off x="734312" y="864235"/>
            <a:ext cx="3873803" cy="4111612"/>
          </a:xfrm>
          <a:prstGeom prst="rect">
            <a:avLst/>
          </a:prstGeom>
        </p:spPr>
        <p:txBody>
          <a:bodyPr vert="horz" lIns="91440" tIns="45720" rIns="91440" bIns="45720" rtlCol="0">
            <a:normAutofit/>
          </a:bodyPr>
          <a:lst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a:lstStyle>
          <a:p>
            <a:pPr>
              <a:lnSpc>
                <a:spcPct val="100000"/>
              </a:lnSpc>
              <a:spcBef>
                <a:spcPts val="0"/>
              </a:spcBef>
            </a:pPr>
            <a:r>
              <a:rPr lang="en-US" altLang="zh-CN" sz="2400" dirty="0">
                <a:latin typeface="Arial" panose="020B0604020202020204" pitchFamily="34" charset="0"/>
                <a:ea typeface="宋体" panose="02010600030101010101" pitchFamily="2" charset="-122"/>
                <a:cs typeface="Arial" panose="020B0604020202020204" pitchFamily="34" charset="0"/>
              </a:rPr>
              <a:t>FloorplanSBS employs a Transformer to integrate geometric and contextual information, enabling accurate semantic labeling of patches.</a:t>
            </a:r>
            <a:br>
              <a:rPr lang="zh-CN" altLang="en-US" dirty="0"/>
            </a:br>
            <a:endParaRPr lang="en-US" altLang="zh-CN" dirty="0">
              <a:ea typeface="楷体_GB2312" pitchFamily="49" charset="-122"/>
            </a:endParaRPr>
          </a:p>
          <a:p>
            <a:endParaRPr lang="zh-CN" altLang="zh-CN" dirty="0">
              <a:ea typeface="楷体_GB2312" pitchFamily="49" charset="-122"/>
            </a:endParaRPr>
          </a:p>
        </p:txBody>
      </p:sp>
    </p:spTree>
    <p:extLst>
      <p:ext uri="{BB962C8B-B14F-4D97-AF65-F5344CB8AC3E}">
        <p14:creationId xmlns:p14="http://schemas.microsoft.com/office/powerpoint/2010/main" val="12014434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59410" y="1728470"/>
            <a:ext cx="10709910" cy="3382010"/>
          </a:xfrm>
          <a:prstGeom prst="rect">
            <a:avLst/>
          </a:prstGeom>
        </p:spPr>
      </p:pic>
      <p:sp>
        <p:nvSpPr>
          <p:cNvPr id="3" name="Rectangle 10">
            <a:extLst>
              <a:ext uri="{FF2B5EF4-FFF2-40B4-BE49-F238E27FC236}">
                <a16:creationId xmlns:a16="http://schemas.microsoft.com/office/drawing/2014/main" id="{C0472F8E-E79E-E705-21C0-F965AF073B3E}"/>
              </a:ext>
            </a:extLst>
          </p:cNvPr>
          <p:cNvSpPr txBox="1">
            <a:spLocks noChangeArrowheads="1"/>
          </p:cNvSpPr>
          <p:nvPr/>
        </p:nvSpPr>
        <p:spPr>
          <a:xfrm>
            <a:off x="792034" y="863823"/>
            <a:ext cx="10368810" cy="4111612"/>
          </a:xfrm>
          <a:prstGeom prst="rect">
            <a:avLst/>
          </a:prstGeom>
        </p:spPr>
        <p:txBody>
          <a:bodyPr vert="horz" lIns="91440" tIns="45720" rIns="91440" bIns="45720" rtlCol="0">
            <a:normAutofit/>
          </a:bodyPr>
          <a:lst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a:lstStyle>
          <a:p>
            <a:pPr>
              <a:lnSpc>
                <a:spcPct val="100000"/>
              </a:lnSpc>
              <a:spcBef>
                <a:spcPts val="0"/>
              </a:spcBef>
            </a:pPr>
            <a:r>
              <a:rPr lang="en-US" altLang="zh-CN" sz="2400" dirty="0">
                <a:latin typeface="Arial" panose="020B0604020202020204" pitchFamily="34" charset="0"/>
                <a:ea typeface="宋体" panose="02010600030101010101" pitchFamily="2" charset="-122"/>
                <a:cs typeface="Arial" panose="020B0604020202020204" pitchFamily="34" charset="0"/>
              </a:rPr>
              <a:t>FloorplanSBS transforms geometric patches into semantic room layouts, achieving generation from structure to function.</a:t>
            </a:r>
            <a:br>
              <a:rPr lang="zh-CN" altLang="en-US" dirty="0"/>
            </a:br>
            <a:endParaRPr lang="en-US" altLang="zh-CN" dirty="0">
              <a:ea typeface="楷体_GB2312" pitchFamily="49" charset="-122"/>
            </a:endParaRPr>
          </a:p>
          <a:p>
            <a:endParaRPr lang="zh-CN" altLang="zh-CN" dirty="0">
              <a:ea typeface="楷体_GB2312" pitchFamily="49" charset="-122"/>
            </a:endParaRPr>
          </a:p>
        </p:txBody>
      </p:sp>
      <p:sp>
        <p:nvSpPr>
          <p:cNvPr id="5" name="Rectangle 11">
            <a:extLst>
              <a:ext uri="{FF2B5EF4-FFF2-40B4-BE49-F238E27FC236}">
                <a16:creationId xmlns:a16="http://schemas.microsoft.com/office/drawing/2014/main" id="{66E8F5DD-D76C-92D1-A7B3-6455E7901BA0}"/>
              </a:ext>
            </a:extLst>
          </p:cNvPr>
          <p:cNvSpPr txBox="1">
            <a:spLocks noChangeArrowheads="1"/>
          </p:cNvSpPr>
          <p:nvPr/>
        </p:nvSpPr>
        <p:spPr>
          <a:xfrm>
            <a:off x="3527996" y="115285"/>
            <a:ext cx="7560840" cy="532514"/>
          </a:xfrm>
          <a:prstGeom prst="rect">
            <a:avLst/>
          </a:prstGeom>
        </p:spPr>
        <p:txBody>
          <a:bodyPr vert="horz" lIns="91440" tIns="45720" rIns="91440" bIns="45720" rtlCol="0" anchor="ctr">
            <a:normAutofit fontScale="97500"/>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algn="ctr"/>
            <a:r>
              <a:rPr lang="en-US" altLang="zh-CN" sz="2800" b="1" dirty="0">
                <a:latin typeface="Arial" panose="020B0604020202020204" pitchFamily="34" charset="0"/>
                <a:ea typeface="黑体" panose="02010609060101010101" charset="-122"/>
                <a:cs typeface="Arial" panose="020B0604020202020204" pitchFamily="34" charset="0"/>
              </a:rPr>
              <a:t>Floorplan segmentation</a:t>
            </a:r>
            <a:endParaRPr lang="zh-CN" altLang="en-US" sz="2800" b="1" dirty="0">
              <a:latin typeface="Arial" panose="020B0604020202020204" pitchFamily="34" charset="0"/>
              <a:ea typeface="黑体" panose="02010609060101010101" charset="-122"/>
              <a:cs typeface="Arial" panose="020B0604020202020204" pitchFamily="34" charset="0"/>
            </a:endParaRPr>
          </a:p>
        </p:txBody>
      </p:sp>
    </p:spTree>
    <p:extLst>
      <p:ext uri="{BB962C8B-B14F-4D97-AF65-F5344CB8AC3E}">
        <p14:creationId xmlns:p14="http://schemas.microsoft.com/office/powerpoint/2010/main" val="68373695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151732" y="1755298"/>
            <a:ext cx="4607752" cy="4320000"/>
          </a:xfrm>
          <a:prstGeom prst="rect">
            <a:avLst/>
          </a:prstGeom>
        </p:spPr>
      </p:pic>
      <p:pic>
        <p:nvPicPr>
          <p:cNvPr id="3" name="图片 2">
            <a:extLst>
              <a:ext uri="{FF2B5EF4-FFF2-40B4-BE49-F238E27FC236}">
                <a16:creationId xmlns:a16="http://schemas.microsoft.com/office/drawing/2014/main" id="{7C0F8DB7-846E-90BD-1833-279884E7DC87}"/>
              </a:ext>
            </a:extLst>
          </p:cNvPr>
          <p:cNvPicPr>
            <a:picLocks noChangeAspect="1"/>
          </p:cNvPicPr>
          <p:nvPr/>
        </p:nvPicPr>
        <p:blipFill>
          <a:blip r:embed="rId4"/>
          <a:stretch>
            <a:fillRect/>
          </a:stretch>
        </p:blipFill>
        <p:spPr>
          <a:xfrm>
            <a:off x="6037045" y="1755298"/>
            <a:ext cx="4274283" cy="4320000"/>
          </a:xfrm>
          <a:prstGeom prst="rect">
            <a:avLst/>
          </a:prstGeom>
        </p:spPr>
      </p:pic>
      <p:sp>
        <p:nvSpPr>
          <p:cNvPr id="4" name="Rectangle 11">
            <a:extLst>
              <a:ext uri="{FF2B5EF4-FFF2-40B4-BE49-F238E27FC236}">
                <a16:creationId xmlns:a16="http://schemas.microsoft.com/office/drawing/2014/main" id="{FD6C0974-4222-271F-1D67-3AD4A44116DA}"/>
              </a:ext>
            </a:extLst>
          </p:cNvPr>
          <p:cNvSpPr txBox="1">
            <a:spLocks noChangeArrowheads="1"/>
          </p:cNvSpPr>
          <p:nvPr/>
        </p:nvSpPr>
        <p:spPr>
          <a:xfrm>
            <a:off x="3527996" y="115285"/>
            <a:ext cx="7560840" cy="532514"/>
          </a:xfrm>
          <a:prstGeom prst="rect">
            <a:avLst/>
          </a:prstGeom>
        </p:spPr>
        <p:txBody>
          <a:bodyPr vert="horz" lIns="91440" tIns="45720" rIns="91440" bIns="45720" rtlCol="0" anchor="ctr">
            <a:normAutofit fontScale="97500"/>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algn="ctr"/>
            <a:r>
              <a:rPr lang="en-US" altLang="zh-CN" sz="2800" b="1" dirty="0">
                <a:latin typeface="Arial" panose="020B0604020202020204" pitchFamily="34" charset="0"/>
                <a:ea typeface="黑体" panose="02010609060101010101" charset="-122"/>
                <a:cs typeface="Arial" panose="020B0604020202020204" pitchFamily="34" charset="0"/>
              </a:rPr>
              <a:t>Qualitative evaluation</a:t>
            </a:r>
            <a:endParaRPr lang="zh-CN" altLang="en-US" sz="2800" b="1" dirty="0">
              <a:latin typeface="Arial" panose="020B0604020202020204" pitchFamily="34" charset="0"/>
              <a:ea typeface="黑体" panose="02010609060101010101" charset="-122"/>
              <a:cs typeface="Arial" panose="020B0604020202020204" pitchFamily="34" charset="0"/>
            </a:endParaRPr>
          </a:p>
        </p:txBody>
      </p:sp>
      <p:sp>
        <p:nvSpPr>
          <p:cNvPr id="5" name="Rectangle 10">
            <a:extLst>
              <a:ext uri="{FF2B5EF4-FFF2-40B4-BE49-F238E27FC236}">
                <a16:creationId xmlns:a16="http://schemas.microsoft.com/office/drawing/2014/main" id="{F4901087-8165-7275-FC48-140DB66DB932}"/>
              </a:ext>
            </a:extLst>
          </p:cNvPr>
          <p:cNvSpPr txBox="1">
            <a:spLocks noChangeArrowheads="1"/>
          </p:cNvSpPr>
          <p:nvPr/>
        </p:nvSpPr>
        <p:spPr>
          <a:xfrm>
            <a:off x="792034" y="863823"/>
            <a:ext cx="10368810" cy="4111612"/>
          </a:xfrm>
          <a:prstGeom prst="rect">
            <a:avLst/>
          </a:prstGeom>
        </p:spPr>
        <p:txBody>
          <a:bodyPr vert="horz" lIns="91440" tIns="45720" rIns="91440" bIns="45720" rtlCol="0">
            <a:normAutofit/>
          </a:bodyPr>
          <a:lst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a:lstStyle>
          <a:p>
            <a:pPr>
              <a:lnSpc>
                <a:spcPct val="100000"/>
              </a:lnSpc>
              <a:spcBef>
                <a:spcPts val="0"/>
              </a:spcBef>
            </a:pPr>
            <a:r>
              <a:rPr lang="en-US" altLang="zh-CN" sz="2400" dirty="0">
                <a:latin typeface="Arial" panose="020B0604020202020204" pitchFamily="34" charset="0"/>
                <a:ea typeface="宋体" panose="02010600030101010101" pitchFamily="2" charset="-122"/>
                <a:cs typeface="Arial" panose="020B0604020202020204" pitchFamily="34" charset="0"/>
              </a:rPr>
              <a:t>FloorplanSBS aligns more closely with real designs in both spatial structure and semantic functionality.</a:t>
            </a:r>
            <a:br>
              <a:rPr lang="zh-CN" altLang="en-US" dirty="0"/>
            </a:br>
            <a:endParaRPr lang="en-US" altLang="zh-CN" dirty="0">
              <a:ea typeface="楷体_GB2312" pitchFamily="49" charset="-122"/>
            </a:endParaRPr>
          </a:p>
          <a:p>
            <a:endParaRPr lang="zh-CN" altLang="zh-CN" dirty="0">
              <a:ea typeface="楷体_GB2312" pitchFamily="49" charset="-122"/>
            </a:endParaRPr>
          </a:p>
        </p:txBody>
      </p:sp>
    </p:spTree>
    <p:extLst>
      <p:ext uri="{BB962C8B-B14F-4D97-AF65-F5344CB8AC3E}">
        <p14:creationId xmlns:p14="http://schemas.microsoft.com/office/powerpoint/2010/main" val="126206748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184180" y="863823"/>
            <a:ext cx="5845874" cy="4069115"/>
          </a:xfrm>
          <a:prstGeom prst="rect">
            <a:avLst/>
          </a:prstGeom>
        </p:spPr>
      </p:pic>
      <p:sp>
        <p:nvSpPr>
          <p:cNvPr id="4" name="Rectangle 10">
            <a:extLst>
              <a:ext uri="{FF2B5EF4-FFF2-40B4-BE49-F238E27FC236}">
                <a16:creationId xmlns:a16="http://schemas.microsoft.com/office/drawing/2014/main" id="{9F7A3D99-049E-8C65-605F-99B2F928C132}"/>
              </a:ext>
            </a:extLst>
          </p:cNvPr>
          <p:cNvSpPr txBox="1">
            <a:spLocks noChangeArrowheads="1"/>
          </p:cNvSpPr>
          <p:nvPr/>
        </p:nvSpPr>
        <p:spPr>
          <a:xfrm>
            <a:off x="792034" y="863823"/>
            <a:ext cx="4248130" cy="4111612"/>
          </a:xfrm>
          <a:prstGeom prst="rect">
            <a:avLst/>
          </a:prstGeom>
        </p:spPr>
        <p:txBody>
          <a:bodyPr vert="horz" lIns="91440" tIns="45720" rIns="91440" bIns="45720" rtlCol="0">
            <a:normAutofit/>
          </a:bodyPr>
          <a:lst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a:lstStyle>
          <a:p>
            <a:pPr>
              <a:lnSpc>
                <a:spcPct val="100000"/>
              </a:lnSpc>
              <a:spcBef>
                <a:spcPts val="0"/>
              </a:spcBef>
            </a:pPr>
            <a:r>
              <a:rPr lang="en-US" altLang="zh-CN" sz="2400" dirty="0">
                <a:latin typeface="Arial" panose="020B0604020202020204" pitchFamily="34" charset="0"/>
                <a:cs typeface="Arial" panose="020B0604020202020204" pitchFamily="34" charset="0"/>
              </a:rPr>
              <a:t>Under topological constraints, FloorplanSBS achieves both structural validity and semantic consistency, outperforming existing methods.</a:t>
            </a:r>
            <a:br>
              <a:rPr lang="zh-CN" altLang="en-US" dirty="0"/>
            </a:br>
            <a:endParaRPr lang="en-US" altLang="zh-CN" dirty="0">
              <a:ea typeface="楷体_GB2312" pitchFamily="49" charset="-122"/>
            </a:endParaRPr>
          </a:p>
          <a:p>
            <a:endParaRPr lang="zh-CN" altLang="zh-CN" dirty="0">
              <a:ea typeface="楷体_GB2312" pitchFamily="49" charset="-122"/>
            </a:endParaRPr>
          </a:p>
        </p:txBody>
      </p:sp>
      <p:sp>
        <p:nvSpPr>
          <p:cNvPr id="5" name="Rectangle 11">
            <a:extLst>
              <a:ext uri="{FF2B5EF4-FFF2-40B4-BE49-F238E27FC236}">
                <a16:creationId xmlns:a16="http://schemas.microsoft.com/office/drawing/2014/main" id="{FD6C0974-4222-271F-1D67-3AD4A44116DA}"/>
              </a:ext>
            </a:extLst>
          </p:cNvPr>
          <p:cNvSpPr txBox="1">
            <a:spLocks noChangeArrowheads="1"/>
          </p:cNvSpPr>
          <p:nvPr/>
        </p:nvSpPr>
        <p:spPr>
          <a:xfrm>
            <a:off x="3527996" y="115285"/>
            <a:ext cx="7560840" cy="532514"/>
          </a:xfrm>
          <a:prstGeom prst="rect">
            <a:avLst/>
          </a:prstGeom>
        </p:spPr>
        <p:txBody>
          <a:bodyPr vert="horz" lIns="91440" tIns="45720" rIns="91440" bIns="45720" rtlCol="0" anchor="ctr">
            <a:normAutofit fontScale="97500"/>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algn="ctr"/>
            <a:r>
              <a:rPr lang="en-US" altLang="zh-CN" sz="2800" b="1" dirty="0">
                <a:latin typeface="Arial" panose="020B0604020202020204" pitchFamily="34" charset="0"/>
                <a:ea typeface="黑体" panose="02010609060101010101" charset="-122"/>
                <a:cs typeface="Arial" panose="020B0604020202020204" pitchFamily="34" charset="0"/>
              </a:rPr>
              <a:t>Qualitative evaluation</a:t>
            </a:r>
            <a:endParaRPr lang="zh-CN" altLang="en-US" sz="2800" b="1" dirty="0">
              <a:latin typeface="Arial" panose="020B0604020202020204" pitchFamily="34" charset="0"/>
              <a:ea typeface="黑体" panose="02010609060101010101" charset="-122"/>
              <a:cs typeface="Arial" panose="020B0604020202020204" pitchFamily="34" charset="0"/>
            </a:endParaRPr>
          </a:p>
        </p:txBody>
      </p:sp>
    </p:spTree>
    <p:extLst>
      <p:ext uri="{BB962C8B-B14F-4D97-AF65-F5344CB8AC3E}">
        <p14:creationId xmlns:p14="http://schemas.microsoft.com/office/powerpoint/2010/main" val="261340736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151732" y="1727919"/>
            <a:ext cx="4059547" cy="4320000"/>
          </a:xfrm>
          <a:prstGeom prst="rect">
            <a:avLst/>
          </a:prstGeom>
        </p:spPr>
      </p:pic>
      <p:pic>
        <p:nvPicPr>
          <p:cNvPr id="4" name="图片 3"/>
          <p:cNvPicPr>
            <a:picLocks noChangeAspect="1"/>
          </p:cNvPicPr>
          <p:nvPr/>
        </p:nvPicPr>
        <p:blipFill>
          <a:blip r:embed="rId4"/>
          <a:stretch>
            <a:fillRect/>
          </a:stretch>
        </p:blipFill>
        <p:spPr>
          <a:xfrm>
            <a:off x="5688236" y="1727919"/>
            <a:ext cx="4434986" cy="4320000"/>
          </a:xfrm>
          <a:prstGeom prst="rect">
            <a:avLst/>
          </a:prstGeom>
        </p:spPr>
      </p:pic>
      <p:sp>
        <p:nvSpPr>
          <p:cNvPr id="5" name="Rectangle 10">
            <a:extLst>
              <a:ext uri="{FF2B5EF4-FFF2-40B4-BE49-F238E27FC236}">
                <a16:creationId xmlns:a16="http://schemas.microsoft.com/office/drawing/2014/main" id="{38CEECFD-77E6-33A4-9C34-9AA08E7285A3}"/>
              </a:ext>
            </a:extLst>
          </p:cNvPr>
          <p:cNvSpPr txBox="1">
            <a:spLocks noChangeArrowheads="1"/>
          </p:cNvSpPr>
          <p:nvPr/>
        </p:nvSpPr>
        <p:spPr>
          <a:xfrm>
            <a:off x="792034" y="863823"/>
            <a:ext cx="10368810" cy="4111612"/>
          </a:xfrm>
          <a:prstGeom prst="rect">
            <a:avLst/>
          </a:prstGeom>
        </p:spPr>
        <p:txBody>
          <a:bodyPr vert="horz" lIns="91440" tIns="45720" rIns="91440" bIns="45720" rtlCol="0">
            <a:normAutofit/>
          </a:bodyPr>
          <a:lst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a:lstStyle>
          <a:p>
            <a:pPr>
              <a:lnSpc>
                <a:spcPct val="100000"/>
              </a:lnSpc>
              <a:spcBef>
                <a:spcPts val="0"/>
              </a:spcBef>
            </a:pPr>
            <a:r>
              <a:rPr lang="en-US" altLang="zh-CN" sz="2400" dirty="0">
                <a:latin typeface="Arial" panose="020B0604020202020204" pitchFamily="34" charset="0"/>
                <a:ea typeface="宋体" panose="02010600030101010101" pitchFamily="2" charset="-122"/>
                <a:cs typeface="Arial" panose="020B0604020202020204" pitchFamily="34" charset="0"/>
              </a:rPr>
              <a:t>FloorplanSBS demonstrates superior generation quality and stability under both boundary and topological constraints.</a:t>
            </a:r>
            <a:br>
              <a:rPr lang="zh-CN" altLang="en-US" sz="2400" dirty="0">
                <a:latin typeface="Arial" panose="020B0604020202020204" pitchFamily="34" charset="0"/>
                <a:cs typeface="Arial" panose="020B0604020202020204" pitchFamily="34" charset="0"/>
              </a:rPr>
            </a:br>
            <a:endParaRPr lang="en-US" altLang="zh-CN" sz="2400" dirty="0">
              <a:latin typeface="Arial" panose="020B0604020202020204" pitchFamily="34" charset="0"/>
              <a:ea typeface="楷体_GB2312" pitchFamily="49" charset="-122"/>
              <a:cs typeface="Arial" panose="020B0604020202020204" pitchFamily="34" charset="0"/>
            </a:endParaRPr>
          </a:p>
          <a:p>
            <a:endParaRPr lang="zh-CN" altLang="zh-CN" dirty="0">
              <a:ea typeface="楷体_GB2312" pitchFamily="49" charset="-122"/>
            </a:endParaRPr>
          </a:p>
        </p:txBody>
      </p:sp>
      <p:sp>
        <p:nvSpPr>
          <p:cNvPr id="6" name="Rectangle 11">
            <a:extLst>
              <a:ext uri="{FF2B5EF4-FFF2-40B4-BE49-F238E27FC236}">
                <a16:creationId xmlns:a16="http://schemas.microsoft.com/office/drawing/2014/main" id="{FD6C0974-4222-271F-1D67-3AD4A44116DA}"/>
              </a:ext>
            </a:extLst>
          </p:cNvPr>
          <p:cNvSpPr txBox="1">
            <a:spLocks noChangeArrowheads="1"/>
          </p:cNvSpPr>
          <p:nvPr/>
        </p:nvSpPr>
        <p:spPr>
          <a:xfrm>
            <a:off x="3527996" y="115285"/>
            <a:ext cx="7560840" cy="532514"/>
          </a:xfrm>
          <a:prstGeom prst="rect">
            <a:avLst/>
          </a:prstGeom>
        </p:spPr>
        <p:txBody>
          <a:bodyPr vert="horz" lIns="91440" tIns="45720" rIns="91440" bIns="45720" rtlCol="0" anchor="ctr">
            <a:normAutofit fontScale="97500"/>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algn="ctr"/>
            <a:r>
              <a:rPr lang="en-US" altLang="zh-CN" sz="2800" b="1" dirty="0">
                <a:latin typeface="Arial" panose="020B0604020202020204" pitchFamily="34" charset="0"/>
                <a:ea typeface="黑体" panose="02010609060101010101" charset="-122"/>
                <a:cs typeface="Arial" panose="020B0604020202020204" pitchFamily="34" charset="0"/>
              </a:rPr>
              <a:t>Qualitative evaluation</a:t>
            </a:r>
            <a:endParaRPr lang="zh-CN" altLang="en-US" sz="2800" b="1" dirty="0">
              <a:latin typeface="Arial" panose="020B0604020202020204" pitchFamily="34" charset="0"/>
              <a:ea typeface="黑体" panose="02010609060101010101" charset="-122"/>
              <a:cs typeface="Arial" panose="020B0604020202020204" pitchFamily="34" charset="0"/>
            </a:endParaRPr>
          </a:p>
        </p:txBody>
      </p:sp>
    </p:spTree>
    <p:extLst>
      <p:ext uri="{BB962C8B-B14F-4D97-AF65-F5344CB8AC3E}">
        <p14:creationId xmlns:p14="http://schemas.microsoft.com/office/powerpoint/2010/main" val="298081090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BFBD1-62E4-393F-041F-88A7CBA29BE0}"/>
            </a:ext>
          </a:extLst>
        </p:cNvPr>
        <p:cNvGrpSpPr/>
        <p:nvPr/>
      </p:nvGrpSpPr>
      <p:grpSpPr>
        <a:xfrm>
          <a:off x="0" y="0"/>
          <a:ext cx="0" cy="0"/>
          <a:chOff x="0" y="0"/>
          <a:chExt cx="0" cy="0"/>
        </a:xfrm>
      </p:grpSpPr>
      <p:sp>
        <p:nvSpPr>
          <p:cNvPr id="6" name="Rectangle 11">
            <a:extLst>
              <a:ext uri="{FF2B5EF4-FFF2-40B4-BE49-F238E27FC236}">
                <a16:creationId xmlns:a16="http://schemas.microsoft.com/office/drawing/2014/main" id="{00BD1964-C987-5880-6F0B-47CE1F020F80}"/>
              </a:ext>
            </a:extLst>
          </p:cNvPr>
          <p:cNvSpPr txBox="1">
            <a:spLocks noChangeArrowheads="1"/>
          </p:cNvSpPr>
          <p:nvPr/>
        </p:nvSpPr>
        <p:spPr>
          <a:xfrm>
            <a:off x="3527996" y="115285"/>
            <a:ext cx="7560840" cy="532514"/>
          </a:xfrm>
          <a:prstGeom prst="rect">
            <a:avLst/>
          </a:prstGeom>
        </p:spPr>
        <p:txBody>
          <a:bodyPr vert="horz" lIns="91440" tIns="45720" rIns="91440" bIns="45720" rtlCol="0" anchor="ctr">
            <a:normAutofit fontScale="97500"/>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algn="ctr"/>
            <a:r>
              <a:rPr lang="en-US" altLang="zh-CN" sz="2800" b="1" dirty="0">
                <a:latin typeface="Arial" panose="020B0604020202020204" pitchFamily="34" charset="0"/>
                <a:ea typeface="黑体" panose="02010609060101010101" charset="-122"/>
                <a:cs typeface="Arial" panose="020B0604020202020204" pitchFamily="34" charset="0"/>
              </a:rPr>
              <a:t>Quantitative evaluation</a:t>
            </a:r>
            <a:endParaRPr lang="zh-CN" altLang="en-US" sz="2800" b="1" dirty="0">
              <a:latin typeface="Arial" panose="020B0604020202020204" pitchFamily="34" charset="0"/>
              <a:ea typeface="黑体" panose="02010609060101010101" charset="-122"/>
              <a:cs typeface="Arial" panose="020B0604020202020204" pitchFamily="34" charset="0"/>
            </a:endParaRPr>
          </a:p>
        </p:txBody>
      </p:sp>
      <p:pic>
        <p:nvPicPr>
          <p:cNvPr id="10" name="图片 9">
            <a:extLst>
              <a:ext uri="{FF2B5EF4-FFF2-40B4-BE49-F238E27FC236}">
                <a16:creationId xmlns:a16="http://schemas.microsoft.com/office/drawing/2014/main" id="{C573A7B2-D8CB-4192-CBA1-A150FF6F9BA6}"/>
              </a:ext>
            </a:extLst>
          </p:cNvPr>
          <p:cNvPicPr>
            <a:picLocks noChangeAspect="1"/>
          </p:cNvPicPr>
          <p:nvPr/>
        </p:nvPicPr>
        <p:blipFill>
          <a:blip r:embed="rId3"/>
          <a:stretch>
            <a:fillRect/>
          </a:stretch>
        </p:blipFill>
        <p:spPr>
          <a:xfrm>
            <a:off x="4320884" y="867658"/>
            <a:ext cx="7200000" cy="3149296"/>
          </a:xfrm>
          <a:prstGeom prst="rect">
            <a:avLst/>
          </a:prstGeom>
        </p:spPr>
      </p:pic>
      <p:pic>
        <p:nvPicPr>
          <p:cNvPr id="12" name="图片 11">
            <a:extLst>
              <a:ext uri="{FF2B5EF4-FFF2-40B4-BE49-F238E27FC236}">
                <a16:creationId xmlns:a16="http://schemas.microsoft.com/office/drawing/2014/main" id="{DE98695E-EC53-3D03-43DF-8A698D3EAC41}"/>
              </a:ext>
            </a:extLst>
          </p:cNvPr>
          <p:cNvPicPr>
            <a:picLocks noChangeAspect="1"/>
          </p:cNvPicPr>
          <p:nvPr/>
        </p:nvPicPr>
        <p:blipFill>
          <a:blip r:embed="rId4"/>
          <a:stretch>
            <a:fillRect/>
          </a:stretch>
        </p:blipFill>
        <p:spPr>
          <a:xfrm>
            <a:off x="4320884" y="4176191"/>
            <a:ext cx="7200000" cy="1985232"/>
          </a:xfrm>
          <a:prstGeom prst="rect">
            <a:avLst/>
          </a:prstGeom>
        </p:spPr>
      </p:pic>
      <p:sp>
        <p:nvSpPr>
          <p:cNvPr id="13" name="Rectangle 10">
            <a:extLst>
              <a:ext uri="{FF2B5EF4-FFF2-40B4-BE49-F238E27FC236}">
                <a16:creationId xmlns:a16="http://schemas.microsoft.com/office/drawing/2014/main" id="{1F73CA55-5AA3-3C78-D0F3-9B3243F899A5}"/>
              </a:ext>
            </a:extLst>
          </p:cNvPr>
          <p:cNvSpPr txBox="1">
            <a:spLocks noChangeArrowheads="1"/>
          </p:cNvSpPr>
          <p:nvPr/>
        </p:nvSpPr>
        <p:spPr>
          <a:xfrm>
            <a:off x="792034" y="863823"/>
            <a:ext cx="3672066" cy="4111612"/>
          </a:xfrm>
          <a:prstGeom prst="rect">
            <a:avLst/>
          </a:prstGeom>
        </p:spPr>
        <p:txBody>
          <a:bodyPr vert="horz" lIns="91440" tIns="45720" rIns="91440" bIns="45720" rtlCol="0">
            <a:normAutofit/>
          </a:bodyPr>
          <a:lst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a:lstStyle>
          <a:p>
            <a:pPr>
              <a:lnSpc>
                <a:spcPct val="100000"/>
              </a:lnSpc>
              <a:spcBef>
                <a:spcPts val="0"/>
              </a:spcBef>
            </a:pPr>
            <a:r>
              <a:rPr lang="en-US" altLang="zh-CN" sz="2400" dirty="0">
                <a:latin typeface="Arial" panose="020B0604020202020204" pitchFamily="34" charset="0"/>
                <a:cs typeface="Arial" panose="020B0604020202020204" pitchFamily="34" charset="0"/>
              </a:rPr>
              <a:t>Our method achieves the best performance across all metrics and clearly outperforms existing approaches under both boundary and topological constraints.</a:t>
            </a:r>
            <a:br>
              <a:rPr lang="zh-CN" altLang="en-US" dirty="0"/>
            </a:br>
            <a:endParaRPr lang="en-US" altLang="zh-CN" dirty="0">
              <a:ea typeface="楷体_GB2312" pitchFamily="49" charset="-122"/>
            </a:endParaRPr>
          </a:p>
          <a:p>
            <a:endParaRPr lang="zh-CN" altLang="zh-CN" dirty="0">
              <a:ea typeface="楷体_GB2312" pitchFamily="49" charset="-122"/>
            </a:endParaRPr>
          </a:p>
        </p:txBody>
      </p:sp>
    </p:spTree>
    <p:extLst>
      <p:ext uri="{BB962C8B-B14F-4D97-AF65-F5344CB8AC3E}">
        <p14:creationId xmlns:p14="http://schemas.microsoft.com/office/powerpoint/2010/main" val="309116291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0"/>
                                  </p:stCondLst>
                                  <p:childTnLst>
                                    <p:set>
                                      <p:cBhvr>
                                        <p:cTn id="9" dur="1" fill="hold">
                                          <p:stCondLst>
                                            <p:cond delay="24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3887470" y="1738019"/>
            <a:ext cx="4287520" cy="4310380"/>
          </a:xfrm>
          <a:prstGeom prst="rect">
            <a:avLst/>
          </a:prstGeom>
        </p:spPr>
      </p:pic>
      <p:sp>
        <p:nvSpPr>
          <p:cNvPr id="2" name="Rectangle 11">
            <a:extLst>
              <a:ext uri="{FF2B5EF4-FFF2-40B4-BE49-F238E27FC236}">
                <a16:creationId xmlns:a16="http://schemas.microsoft.com/office/drawing/2014/main" id="{EBB1BA2D-A344-C4EB-20C8-F666FD7F0208}"/>
              </a:ext>
            </a:extLst>
          </p:cNvPr>
          <p:cNvSpPr txBox="1">
            <a:spLocks noChangeArrowheads="1"/>
          </p:cNvSpPr>
          <p:nvPr/>
        </p:nvSpPr>
        <p:spPr>
          <a:xfrm>
            <a:off x="3527996" y="93511"/>
            <a:ext cx="7560840" cy="532514"/>
          </a:xfrm>
          <a:prstGeom prst="rect">
            <a:avLst/>
          </a:prstGeom>
        </p:spPr>
        <p:txBody>
          <a:bodyPr vert="horz" lIns="91440" tIns="45720" rIns="91440" bIns="45720" rtlCol="0" anchor="ctr">
            <a:normAutofit fontScale="97500"/>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algn="ctr"/>
            <a:r>
              <a:rPr lang="en-US" altLang="zh-CN" sz="2800" b="1" dirty="0">
                <a:latin typeface="Arial" panose="020B0604020202020204" pitchFamily="34" charset="0"/>
                <a:ea typeface="黑体" panose="02010609060101010101" charset="-122"/>
                <a:cs typeface="Arial" panose="020B0604020202020204" pitchFamily="34" charset="0"/>
              </a:rPr>
              <a:t>Scalability &amp; Extension</a:t>
            </a:r>
            <a:endParaRPr lang="zh-CN" altLang="en-US" sz="2800" b="1" dirty="0">
              <a:latin typeface="Arial" panose="020B0604020202020204" pitchFamily="34" charset="0"/>
              <a:ea typeface="黑体" panose="02010609060101010101" charset="-122"/>
              <a:cs typeface="Arial" panose="020B0604020202020204" pitchFamily="34" charset="0"/>
            </a:endParaRPr>
          </a:p>
        </p:txBody>
      </p:sp>
      <p:sp>
        <p:nvSpPr>
          <p:cNvPr id="3" name="Rectangle 10">
            <a:extLst>
              <a:ext uri="{FF2B5EF4-FFF2-40B4-BE49-F238E27FC236}">
                <a16:creationId xmlns:a16="http://schemas.microsoft.com/office/drawing/2014/main" id="{F47BAF54-05CB-D949-D6B2-E1F67ADD1BC5}"/>
              </a:ext>
            </a:extLst>
          </p:cNvPr>
          <p:cNvSpPr txBox="1">
            <a:spLocks noChangeArrowheads="1"/>
          </p:cNvSpPr>
          <p:nvPr/>
        </p:nvSpPr>
        <p:spPr>
          <a:xfrm>
            <a:off x="792034" y="863823"/>
            <a:ext cx="10368810" cy="4111612"/>
          </a:xfrm>
          <a:prstGeom prst="rect">
            <a:avLst/>
          </a:prstGeom>
        </p:spPr>
        <p:txBody>
          <a:bodyPr vert="horz" lIns="91440" tIns="45720" rIns="91440" bIns="45720" rtlCol="0">
            <a:normAutofit/>
          </a:bodyPr>
          <a:lst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a:lstStyle>
          <a:p>
            <a:pPr>
              <a:lnSpc>
                <a:spcPct val="100000"/>
              </a:lnSpc>
              <a:spcBef>
                <a:spcPts val="0"/>
              </a:spcBef>
            </a:pPr>
            <a:r>
              <a:rPr lang="en-US" altLang="zh-CN" sz="2400" dirty="0">
                <a:latin typeface="Arial" panose="020B0604020202020204" pitchFamily="34" charset="0"/>
                <a:ea typeface="宋体" panose="02010600030101010101" pitchFamily="2" charset="-122"/>
                <a:cs typeface="Arial" panose="020B0604020202020204" pitchFamily="34" charset="0"/>
              </a:rPr>
              <a:t>FloorplanSBS exhibits strong scalability, extending to larger-scale and more complex spatial generation tasks.</a:t>
            </a:r>
            <a:br>
              <a:rPr lang="zh-CN" altLang="en-US" dirty="0"/>
            </a:br>
            <a:endParaRPr lang="en-US" altLang="zh-CN" dirty="0">
              <a:ea typeface="楷体_GB2312" pitchFamily="49" charset="-122"/>
            </a:endParaRPr>
          </a:p>
          <a:p>
            <a:endParaRPr lang="zh-CN" altLang="zh-CN" dirty="0">
              <a:ea typeface="楷体_GB2312" pitchFamily="49" charset="-122"/>
            </a:endParaRPr>
          </a:p>
        </p:txBody>
      </p:sp>
    </p:spTree>
    <p:extLst>
      <p:ext uri="{BB962C8B-B14F-4D97-AF65-F5344CB8AC3E}">
        <p14:creationId xmlns:p14="http://schemas.microsoft.com/office/powerpoint/2010/main" val="406308810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10982C1-0ED0-43B5-9E77-696B34E92D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1669" y="3759797"/>
            <a:ext cx="1800000" cy="1800000"/>
          </a:xfrm>
          <a:prstGeom prst="rect">
            <a:avLst/>
          </a:prstGeom>
        </p:spPr>
      </p:pic>
      <p:sp>
        <p:nvSpPr>
          <p:cNvPr id="4" name="矩形 3">
            <a:extLst>
              <a:ext uri="{FF2B5EF4-FFF2-40B4-BE49-F238E27FC236}">
                <a16:creationId xmlns:a16="http://schemas.microsoft.com/office/drawing/2014/main" id="{88D30B61-9BAB-4943-A42F-24B7CFF61617}"/>
              </a:ext>
            </a:extLst>
          </p:cNvPr>
          <p:cNvSpPr/>
          <p:nvPr/>
        </p:nvSpPr>
        <p:spPr>
          <a:xfrm>
            <a:off x="4248076" y="5488304"/>
            <a:ext cx="3139834" cy="400110"/>
          </a:xfrm>
          <a:prstGeom prst="rect">
            <a:avLst/>
          </a:prstGeom>
        </p:spPr>
        <p:txBody>
          <a:bodyPr wrap="none">
            <a:spAutoFit/>
          </a:bodyPr>
          <a:lstStyle/>
          <a:p>
            <a:r>
              <a:rPr lang="zh-CN" altLang="en-US" sz="2000" dirty="0"/>
              <a:t>https://wutomwu.github.io/</a:t>
            </a:r>
          </a:p>
        </p:txBody>
      </p:sp>
      <p:sp>
        <p:nvSpPr>
          <p:cNvPr id="6" name="Rectangle 11">
            <a:extLst>
              <a:ext uri="{FF2B5EF4-FFF2-40B4-BE49-F238E27FC236}">
                <a16:creationId xmlns:a16="http://schemas.microsoft.com/office/drawing/2014/main" id="{EBB1BA2D-A344-C4EB-20C8-F666FD7F0208}"/>
              </a:ext>
            </a:extLst>
          </p:cNvPr>
          <p:cNvSpPr txBox="1">
            <a:spLocks noChangeArrowheads="1"/>
          </p:cNvSpPr>
          <p:nvPr/>
        </p:nvSpPr>
        <p:spPr>
          <a:xfrm>
            <a:off x="3527996" y="93511"/>
            <a:ext cx="7560840" cy="532514"/>
          </a:xfrm>
          <a:prstGeom prst="rect">
            <a:avLst/>
          </a:prstGeom>
        </p:spPr>
        <p:txBody>
          <a:bodyPr vert="horz" lIns="91440" tIns="45720" rIns="91440" bIns="45720" rtlCol="0" anchor="ctr">
            <a:normAutofit fontScale="97500"/>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algn="ctr"/>
            <a:r>
              <a:rPr lang="en-US" altLang="zh-CN" sz="2800" b="1" dirty="0">
                <a:latin typeface="Arial" panose="020B0604020202020204" pitchFamily="34" charset="0"/>
                <a:ea typeface="黑体" panose="02010609060101010101" charset="-122"/>
                <a:cs typeface="Arial" panose="020B0604020202020204" pitchFamily="34" charset="0"/>
              </a:rPr>
              <a:t>Acknowledgment</a:t>
            </a:r>
            <a:endParaRPr lang="zh-CN" altLang="en-US" sz="2800" b="1" dirty="0">
              <a:latin typeface="Arial" panose="020B0604020202020204" pitchFamily="34" charset="0"/>
              <a:ea typeface="黑体" panose="02010609060101010101" charset="-122"/>
              <a:cs typeface="Arial" panose="020B0604020202020204" pitchFamily="34" charset="0"/>
            </a:endParaRPr>
          </a:p>
        </p:txBody>
      </p:sp>
      <p:sp>
        <p:nvSpPr>
          <p:cNvPr id="7" name="Rectangle 10">
            <a:extLst>
              <a:ext uri="{FF2B5EF4-FFF2-40B4-BE49-F238E27FC236}">
                <a16:creationId xmlns:a16="http://schemas.microsoft.com/office/drawing/2014/main" id="{6C40EAFC-B96F-10C5-F1A8-65994C759098}"/>
              </a:ext>
            </a:extLst>
          </p:cNvPr>
          <p:cNvSpPr txBox="1">
            <a:spLocks noChangeArrowheads="1"/>
          </p:cNvSpPr>
          <p:nvPr/>
        </p:nvSpPr>
        <p:spPr>
          <a:xfrm>
            <a:off x="792034" y="863823"/>
            <a:ext cx="9936421" cy="4824536"/>
          </a:xfrm>
          <a:prstGeom prst="rect">
            <a:avLst/>
          </a:prstGeom>
        </p:spPr>
        <p:txBody>
          <a:bodyPr vert="horz" lIns="91440" tIns="45720" rIns="91440" bIns="45720" rtlCol="0">
            <a:normAutofit/>
          </a:bodyPr>
          <a:lst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a:lstStyle>
          <a:p>
            <a:pPr>
              <a:lnSpc>
                <a:spcPct val="100000"/>
              </a:lnSpc>
              <a:spcBef>
                <a:spcPts val="0"/>
              </a:spcBef>
            </a:pPr>
            <a:endParaRPr lang="en-US" altLang="zh-CN" sz="2400" dirty="0">
              <a:latin typeface="Arial" panose="020B0604020202020204" pitchFamily="34" charset="0"/>
              <a:cs typeface="Arial" panose="020B0604020202020204" pitchFamily="34" charset="0"/>
            </a:endParaRPr>
          </a:p>
          <a:p>
            <a:pPr>
              <a:lnSpc>
                <a:spcPct val="100000"/>
              </a:lnSpc>
              <a:spcBef>
                <a:spcPts val="0"/>
              </a:spcBef>
              <a:buFont typeface="Wingdings" panose="05000000000000000000" pitchFamily="2" charset="2"/>
              <a:buChar char="Ø"/>
            </a:pPr>
            <a:r>
              <a:rPr lang="en-US" altLang="zh-CN" sz="2400" dirty="0">
                <a:latin typeface="Arial" panose="020B0604020202020204" pitchFamily="34" charset="0"/>
                <a:cs typeface="Arial" panose="020B0604020202020204" pitchFamily="34" charset="0"/>
              </a:rPr>
              <a:t>Thanks to the anonymous reviewers for their constructive comments</a:t>
            </a:r>
          </a:p>
          <a:p>
            <a:pPr>
              <a:lnSpc>
                <a:spcPct val="100000"/>
              </a:lnSpc>
              <a:spcBef>
                <a:spcPts val="0"/>
              </a:spcBef>
              <a:buFont typeface="Wingdings" panose="05000000000000000000" pitchFamily="2" charset="2"/>
              <a:buChar char="Ø"/>
            </a:pPr>
            <a:r>
              <a:rPr lang="en-US" altLang="zh-CN" sz="2400" dirty="0">
                <a:latin typeface="Arial" panose="020B0604020202020204" pitchFamily="34" charset="0"/>
                <a:cs typeface="Arial" panose="020B0604020202020204" pitchFamily="34" charset="0"/>
              </a:rPr>
              <a:t>Supported by:</a:t>
            </a:r>
          </a:p>
          <a:p>
            <a:pPr marL="936000">
              <a:lnSpc>
                <a:spcPct val="100000"/>
              </a:lnSpc>
              <a:spcBef>
                <a:spcPts val="0"/>
              </a:spcBef>
              <a:buFont typeface="Wingdings" panose="05000000000000000000" pitchFamily="2" charset="2"/>
              <a:buChar char="Ø"/>
            </a:pPr>
            <a:r>
              <a:rPr lang="en-US" altLang="zh-CN" sz="2400" dirty="0">
                <a:latin typeface="Arial" panose="020B0604020202020204" pitchFamily="34" charset="0"/>
                <a:cs typeface="Arial" panose="020B0604020202020204" pitchFamily="34" charset="0"/>
              </a:rPr>
              <a:t>National Natural Science Foundation of China (Grant No. 62372152)</a:t>
            </a:r>
          </a:p>
          <a:p>
            <a:pPr marL="936000">
              <a:lnSpc>
                <a:spcPct val="100000"/>
              </a:lnSpc>
              <a:spcBef>
                <a:spcPts val="0"/>
              </a:spcBef>
              <a:buFont typeface="Wingdings" panose="05000000000000000000" pitchFamily="2" charset="2"/>
              <a:buChar char="Ø"/>
            </a:pPr>
            <a:r>
              <a:rPr lang="en-US" altLang="zh-CN" sz="2400" dirty="0">
                <a:latin typeface="Arial" panose="020B0604020202020204" pitchFamily="34" charset="0"/>
                <a:cs typeface="Arial" panose="020B0604020202020204" pitchFamily="34" charset="0"/>
              </a:rPr>
              <a:t>Open Project Program of the State Key Laboratory of CAD&amp;CG, Zhejiang University (Grant No. A2412)</a:t>
            </a:r>
          </a:p>
        </p:txBody>
      </p:sp>
    </p:spTree>
    <p:extLst>
      <p:ext uri="{BB962C8B-B14F-4D97-AF65-F5344CB8AC3E}">
        <p14:creationId xmlns:p14="http://schemas.microsoft.com/office/powerpoint/2010/main" val="73057046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5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A7FD8-8E9C-2E1B-094F-F62975391905}"/>
            </a:ext>
          </a:extLst>
        </p:cNvPr>
        <p:cNvGrpSpPr/>
        <p:nvPr/>
      </p:nvGrpSpPr>
      <p:grpSpPr>
        <a:xfrm>
          <a:off x="0" y="0"/>
          <a:ext cx="0" cy="0"/>
          <a:chOff x="0" y="0"/>
          <a:chExt cx="0" cy="0"/>
        </a:xfrm>
      </p:grpSpPr>
      <p:sp>
        <p:nvSpPr>
          <p:cNvPr id="2" name="Title 12">
            <a:extLst>
              <a:ext uri="{FF2B5EF4-FFF2-40B4-BE49-F238E27FC236}">
                <a16:creationId xmlns:a16="http://schemas.microsoft.com/office/drawing/2014/main" id="{FE96BE3C-FD55-27B6-C6B6-62917CEBD173}"/>
              </a:ext>
            </a:extLst>
          </p:cNvPr>
          <p:cNvSpPr txBox="1">
            <a:spLocks/>
          </p:cNvSpPr>
          <p:nvPr/>
        </p:nvSpPr>
        <p:spPr>
          <a:xfrm>
            <a:off x="0" y="2485898"/>
            <a:ext cx="11520311" cy="1508378"/>
          </a:xfrm>
          <a:prstGeom prst="rect">
            <a:avLst/>
          </a:prstGeom>
        </p:spPr>
        <p:txBody>
          <a:bodyPr vert="horz" lIns="91440" tIns="45720" rIns="91440" bIns="45720" rtlCol="0" anchor="ctr">
            <a:normAutofit fontScale="92500" lnSpcReduction="20000"/>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algn="ctr"/>
            <a:endParaRPr lang="en-US" altLang="zh-CN" sz="4400" dirty="0">
              <a:latin typeface="Arial" panose="020B0604020202020204" pitchFamily="34" charset="0"/>
              <a:cs typeface="Arial" panose="020B0604020202020204" pitchFamily="34" charset="0"/>
            </a:endParaRPr>
          </a:p>
          <a:p>
            <a:pPr algn="ctr"/>
            <a:r>
              <a:rPr lang="en-US" altLang="zh-CN" sz="4400" dirty="0">
                <a:latin typeface="Arial" panose="020B0604020202020204" pitchFamily="34" charset="0"/>
                <a:cs typeface="Arial" panose="020B0604020202020204" pitchFamily="34" charset="0"/>
              </a:rPr>
              <a:t>Thank you</a:t>
            </a:r>
            <a:br>
              <a:rPr lang="en-US" altLang="zh-CN" dirty="0"/>
            </a:br>
            <a:endParaRPr lang="en-US" dirty="0"/>
          </a:p>
        </p:txBody>
      </p:sp>
    </p:spTree>
    <p:extLst>
      <p:ext uri="{BB962C8B-B14F-4D97-AF65-F5344CB8AC3E}">
        <p14:creationId xmlns:p14="http://schemas.microsoft.com/office/powerpoint/2010/main" val="225656294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 name="Rectangle 10"/>
          <p:cNvSpPr>
            <a:spLocks noGrp="1" noChangeArrowheads="1"/>
          </p:cNvSpPr>
          <p:nvPr>
            <p:ph type="body" idx="1"/>
          </p:nvPr>
        </p:nvSpPr>
        <p:spPr>
          <a:xfrm>
            <a:off x="792034" y="1007839"/>
            <a:ext cx="9936421" cy="4111612"/>
          </a:xfrm>
        </p:spPr>
        <p:txBody>
          <a:bodyPr/>
          <a:lstStyle/>
          <a:p>
            <a:pPr>
              <a:lnSpc>
                <a:spcPct val="100000"/>
              </a:lnSpc>
              <a:spcBef>
                <a:spcPts val="0"/>
              </a:spcBef>
            </a:pPr>
            <a:r>
              <a:rPr lang="en-US" altLang="zh-CN" sz="2400">
                <a:latin typeface="Arial" panose="020B0604020202020204" pitchFamily="34" charset="0"/>
                <a:cs typeface="Arial" panose="020B0604020202020204" pitchFamily="34" charset="0"/>
              </a:rPr>
              <a:t>Traditional floorplan design relies on manual work, whereas automatic generation can greatly enhance efficiency and the level of intelligence.</a:t>
            </a:r>
            <a:br>
              <a:rPr lang="zh-CN" altLang="en-US" dirty="0">
                <a:latin typeface="Arial" panose="020B0604020202020204" pitchFamily="34" charset="0"/>
                <a:cs typeface="Arial" panose="020B0604020202020204" pitchFamily="34" charset="0"/>
              </a:rPr>
            </a:br>
            <a:endParaRPr lang="en-US" altLang="zh-CN" dirty="0">
              <a:latin typeface="Arial" panose="020B0604020202020204" pitchFamily="34" charset="0"/>
              <a:ea typeface="楷体_GB2312" pitchFamily="49" charset="-122"/>
              <a:cs typeface="Arial" panose="020B0604020202020204" pitchFamily="34" charset="0"/>
            </a:endParaRPr>
          </a:p>
          <a:p>
            <a:endParaRPr lang="zh-CN" altLang="zh-CN" dirty="0">
              <a:ea typeface="楷体_GB2312" pitchFamily="49" charset="-122"/>
            </a:endParaRPr>
          </a:p>
        </p:txBody>
      </p:sp>
      <p:pic>
        <p:nvPicPr>
          <p:cNvPr id="13" name="图片 12"/>
          <p:cNvPicPr>
            <a:picLocks noChangeAspect="1"/>
          </p:cNvPicPr>
          <p:nvPr/>
        </p:nvPicPr>
        <p:blipFill>
          <a:blip r:embed="rId4"/>
          <a:stretch>
            <a:fillRect/>
          </a:stretch>
        </p:blipFill>
        <p:spPr>
          <a:xfrm>
            <a:off x="6067262" y="4116008"/>
            <a:ext cx="2782124" cy="2041000"/>
          </a:xfrm>
          <a:prstGeom prst="rect">
            <a:avLst/>
          </a:prstGeom>
        </p:spPr>
      </p:pic>
      <p:pic>
        <p:nvPicPr>
          <p:cNvPr id="17" name="Picture 4" descr="See the source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11545" y="4116008"/>
            <a:ext cx="3223691" cy="204100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5806255" y="1871935"/>
            <a:ext cx="3402690" cy="2141691"/>
          </a:xfrm>
          <a:prstGeom prst="rect">
            <a:avLst/>
          </a:prstGeom>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11545" y="1871935"/>
            <a:ext cx="3223691" cy="2141691"/>
          </a:xfrm>
          <a:prstGeom prst="rect">
            <a:avLst/>
          </a:prstGeom>
        </p:spPr>
      </p:pic>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29746" y="2781405"/>
            <a:ext cx="4460998" cy="2721333"/>
          </a:xfrm>
          <a:prstGeom prst="rect">
            <a:avLst/>
          </a:prstGeom>
        </p:spPr>
      </p:pic>
      <p:sp>
        <p:nvSpPr>
          <p:cNvPr id="10" name="Rectangle 11">
            <a:extLst>
              <a:ext uri="{FF2B5EF4-FFF2-40B4-BE49-F238E27FC236}">
                <a16:creationId xmlns:a16="http://schemas.microsoft.com/office/drawing/2014/main" id="{6E710333-8E44-4126-875A-25243070B47C}"/>
              </a:ext>
            </a:extLst>
          </p:cNvPr>
          <p:cNvSpPr txBox="1">
            <a:spLocks noChangeArrowheads="1"/>
          </p:cNvSpPr>
          <p:nvPr/>
        </p:nvSpPr>
        <p:spPr>
          <a:xfrm>
            <a:off x="3527996" y="115285"/>
            <a:ext cx="7560840" cy="532514"/>
          </a:xfrm>
          <a:prstGeom prst="rect">
            <a:avLst/>
          </a:prstGeom>
        </p:spPr>
        <p:txBody>
          <a:bodyPr vert="horz" lIns="91440" tIns="45720" rIns="91440" bIns="45720" rtlCol="0" anchor="ctr">
            <a:normAutofit fontScale="97500"/>
          </a:bodyPr>
          <a:lstStyle>
            <a:lvl1pPr algn="l" defTabSz="864017" rtl="0" eaLnBrk="1" latinLnBrk="0" hangingPunct="1">
              <a:lnSpc>
                <a:spcPct val="90000"/>
              </a:lnSpc>
              <a:spcBef>
                <a:spcPct val="0"/>
              </a:spcBef>
              <a:buNone/>
              <a:defRPr sz="4158" kern="1200">
                <a:solidFill>
                  <a:schemeClr val="tx1"/>
                </a:solidFill>
                <a:latin typeface="+mj-lt"/>
                <a:ea typeface="+mj-ea"/>
                <a:cs typeface="+mj-cs"/>
              </a:defRPr>
            </a:lvl1pPr>
          </a:lstStyle>
          <a:p>
            <a:pPr algn="ctr"/>
            <a:r>
              <a:rPr lang="en-US" altLang="zh-CN" sz="2800" b="1">
                <a:latin typeface="Arial" panose="020B0604020202020204" pitchFamily="34" charset="0"/>
                <a:ea typeface="黑体" panose="02010609060101010101" pitchFamily="49" charset="-122"/>
                <a:cs typeface="Arial" panose="020B0604020202020204" pitchFamily="34" charset="0"/>
              </a:rPr>
              <a:t>Floorplan generation</a:t>
            </a:r>
            <a:endParaRPr lang="zh-CN" altLang="zh-CN" sz="2800" b="1" dirty="0">
              <a:latin typeface="Arial" panose="020B0604020202020204" pitchFamily="34" charset="0"/>
              <a:ea typeface="黑体" panose="02010609060101010101" pitchFamily="49" charset="-122"/>
              <a:cs typeface="Arial" panose="020B0604020202020204" pitchFamily="34" charset="0"/>
            </a:endParaRPr>
          </a:p>
        </p:txBody>
      </p:sp>
      <p:sp>
        <p:nvSpPr>
          <p:cNvPr id="3" name="爆炸形: 8 pt  2">
            <a:extLst>
              <a:ext uri="{FF2B5EF4-FFF2-40B4-BE49-F238E27FC236}">
                <a16:creationId xmlns:a16="http://schemas.microsoft.com/office/drawing/2014/main" id="{CFFEB232-AC73-4BEC-A02F-7B45C975FACB}"/>
              </a:ext>
            </a:extLst>
          </p:cNvPr>
          <p:cNvSpPr/>
          <p:nvPr/>
        </p:nvSpPr>
        <p:spPr>
          <a:xfrm>
            <a:off x="7498642" y="2983762"/>
            <a:ext cx="3947729" cy="2591382"/>
          </a:xfrm>
          <a:prstGeom prst="irregularSeal1">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rgbClr val="FFFF00"/>
                </a:solidFill>
                <a:latin typeface="Arial" panose="020B0604020202020204" pitchFamily="34" charset="0"/>
                <a:ea typeface="宋体" panose="02010600030101010101" pitchFamily="2" charset="-122"/>
                <a:cs typeface="Arial" panose="020B0604020202020204" pitchFamily="34" charset="0"/>
              </a:rPr>
              <a:t>Automatic generation</a:t>
            </a:r>
            <a:endParaRPr lang="zh-CN" altLang="en-US" sz="2800" b="1" dirty="0">
              <a:solidFill>
                <a:srgbClr val="FFFF00"/>
              </a:solidFill>
              <a:latin typeface="Arial" panose="020B0604020202020204" pitchFamily="34" charset="0"/>
              <a:ea typeface="宋体" panose="02010600030101010101" pitchFamily="2" charset="-122"/>
              <a:cs typeface="Arial" panose="020B0604020202020204" pitchFamily="34" charset="0"/>
            </a:endParaRPr>
          </a:p>
        </p:txBody>
      </p:sp>
    </p:spTree>
    <p:custDataLst>
      <p:tags r:id="rId1"/>
    </p:custDataLst>
    <p:extLst>
      <p:ext uri="{BB962C8B-B14F-4D97-AF65-F5344CB8AC3E}">
        <p14:creationId xmlns:p14="http://schemas.microsoft.com/office/powerpoint/2010/main" val="3817874829"/>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Effect transition="in" filter="fade">
                                      <p:cBhvr>
                                        <p:cTn id="9" dur="1000"/>
                                        <p:tgtEl>
                                          <p:spTgt spid="14"/>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000" fill="hold"/>
                                        <p:tgtEl>
                                          <p:spTgt spid="17"/>
                                        </p:tgtEl>
                                        <p:attrNameLst>
                                          <p:attrName>ppt_w</p:attrName>
                                        </p:attrNameLst>
                                      </p:cBhvr>
                                      <p:tavLst>
                                        <p:tav tm="0">
                                          <p:val>
                                            <p:fltVal val="0"/>
                                          </p:val>
                                        </p:tav>
                                        <p:tav tm="100000">
                                          <p:val>
                                            <p:strVal val="#ppt_w"/>
                                          </p:val>
                                        </p:tav>
                                      </p:tavLst>
                                    </p:anim>
                                    <p:anim calcmode="lin" valueType="num">
                                      <p:cBhvr>
                                        <p:cTn id="18" dur="1000" fill="hold"/>
                                        <p:tgtEl>
                                          <p:spTgt spid="17"/>
                                        </p:tgtEl>
                                        <p:attrNameLst>
                                          <p:attrName>ppt_h</p:attrName>
                                        </p:attrNameLst>
                                      </p:cBhvr>
                                      <p:tavLst>
                                        <p:tav tm="0">
                                          <p:val>
                                            <p:fltVal val="0"/>
                                          </p:val>
                                        </p:tav>
                                        <p:tav tm="100000">
                                          <p:val>
                                            <p:strVal val="#ppt_h"/>
                                          </p:val>
                                        </p:tav>
                                      </p:tavLst>
                                    </p:anim>
                                    <p:animEffect transition="in" filter="fade">
                                      <p:cBhvr>
                                        <p:cTn id="19" dur="1000"/>
                                        <p:tgtEl>
                                          <p:spTgt spid="17"/>
                                        </p:tgtEl>
                                      </p:cBhvr>
                                    </p:animEffect>
                                  </p:childTnLst>
                                </p:cTn>
                              </p:par>
                              <p:par>
                                <p:cTn id="20" presetID="53" presetClass="entr" presetSubtype="16"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fltVal val="0"/>
                                          </p:val>
                                        </p:tav>
                                        <p:tav tm="100000">
                                          <p:val>
                                            <p:strVal val="#ppt_w"/>
                                          </p:val>
                                        </p:tav>
                                      </p:tavLst>
                                    </p:anim>
                                    <p:anim calcmode="lin" valueType="num">
                                      <p:cBhvr>
                                        <p:cTn id="23" dur="1000" fill="hold"/>
                                        <p:tgtEl>
                                          <p:spTgt spid="13"/>
                                        </p:tgtEl>
                                        <p:attrNameLst>
                                          <p:attrName>ppt_h</p:attrName>
                                        </p:attrNameLst>
                                      </p:cBhvr>
                                      <p:tavLst>
                                        <p:tav tm="0">
                                          <p:val>
                                            <p:fltVal val="0"/>
                                          </p:val>
                                        </p:tav>
                                        <p:tav tm="100000">
                                          <p:val>
                                            <p:strVal val="#ppt_h"/>
                                          </p:val>
                                        </p:tav>
                                      </p:tavLst>
                                    </p:anim>
                                    <p:animEffect transition="in" filter="fade">
                                      <p:cBhvr>
                                        <p:cTn id="24" dur="1000"/>
                                        <p:tgtEl>
                                          <p:spTgt spid="13"/>
                                        </p:tgtEl>
                                      </p:cBhvr>
                                    </p:animEffect>
                                  </p:childTnLst>
                                </p:cTn>
                              </p:par>
                            </p:childTnLst>
                          </p:cTn>
                        </p:par>
                        <p:par>
                          <p:cTn id="25" fill="hold">
                            <p:stCondLst>
                              <p:cond delay="1000"/>
                            </p:stCondLst>
                            <p:childTnLst>
                              <p:par>
                                <p:cTn id="26" presetID="31" presetClass="entr" presetSubtype="0" fill="hold" nodeType="afterEffect">
                                  <p:stCondLst>
                                    <p:cond delay="4000"/>
                                  </p:stCondLst>
                                  <p:childTnLst>
                                    <p:set>
                                      <p:cBhvr>
                                        <p:cTn id="27" dur="1" fill="hold">
                                          <p:stCondLst>
                                            <p:cond delay="0"/>
                                          </p:stCondLst>
                                        </p:cTn>
                                        <p:tgtEl>
                                          <p:spTgt spid="2"/>
                                        </p:tgtEl>
                                        <p:attrNameLst>
                                          <p:attrName>style.visibility</p:attrName>
                                        </p:attrNameLst>
                                      </p:cBhvr>
                                      <p:to>
                                        <p:strVal val="visible"/>
                                      </p:to>
                                    </p:set>
                                    <p:anim calcmode="lin" valueType="num">
                                      <p:cBhvr>
                                        <p:cTn id="28" dur="1000" fill="hold"/>
                                        <p:tgtEl>
                                          <p:spTgt spid="2"/>
                                        </p:tgtEl>
                                        <p:attrNameLst>
                                          <p:attrName>ppt_w</p:attrName>
                                        </p:attrNameLst>
                                      </p:cBhvr>
                                      <p:tavLst>
                                        <p:tav tm="0">
                                          <p:val>
                                            <p:fltVal val="0"/>
                                          </p:val>
                                        </p:tav>
                                        <p:tav tm="100000">
                                          <p:val>
                                            <p:strVal val="#ppt_w"/>
                                          </p:val>
                                        </p:tav>
                                      </p:tavLst>
                                    </p:anim>
                                    <p:anim calcmode="lin" valueType="num">
                                      <p:cBhvr>
                                        <p:cTn id="29" dur="1000" fill="hold"/>
                                        <p:tgtEl>
                                          <p:spTgt spid="2"/>
                                        </p:tgtEl>
                                        <p:attrNameLst>
                                          <p:attrName>ppt_h</p:attrName>
                                        </p:attrNameLst>
                                      </p:cBhvr>
                                      <p:tavLst>
                                        <p:tav tm="0">
                                          <p:val>
                                            <p:fltVal val="0"/>
                                          </p:val>
                                        </p:tav>
                                        <p:tav tm="100000">
                                          <p:val>
                                            <p:strVal val="#ppt_h"/>
                                          </p:val>
                                        </p:tav>
                                      </p:tavLst>
                                    </p:anim>
                                    <p:anim calcmode="lin" valueType="num">
                                      <p:cBhvr>
                                        <p:cTn id="30" dur="1000" fill="hold"/>
                                        <p:tgtEl>
                                          <p:spTgt spid="2"/>
                                        </p:tgtEl>
                                        <p:attrNameLst>
                                          <p:attrName>style.rotation</p:attrName>
                                        </p:attrNameLst>
                                      </p:cBhvr>
                                      <p:tavLst>
                                        <p:tav tm="0">
                                          <p:val>
                                            <p:fltVal val="90"/>
                                          </p:val>
                                        </p:tav>
                                        <p:tav tm="100000">
                                          <p:val>
                                            <p:fltVal val="0"/>
                                          </p:val>
                                        </p:tav>
                                      </p:tavLst>
                                    </p:anim>
                                    <p:animEffect transition="in" filter="fade">
                                      <p:cBhvr>
                                        <p:cTn id="31" dur="1000"/>
                                        <p:tgtEl>
                                          <p:spTgt spid="2"/>
                                        </p:tgtEl>
                                      </p:cBhvr>
                                    </p:animEffect>
                                  </p:childTnLst>
                                </p:cTn>
                              </p:par>
                            </p:childTnLst>
                          </p:cTn>
                        </p:par>
                        <p:par>
                          <p:cTn id="32" fill="hold">
                            <p:stCondLst>
                              <p:cond delay="6000"/>
                            </p:stCondLst>
                            <p:childTnLst>
                              <p:par>
                                <p:cTn id="33" presetID="10" presetClass="entr" presetSubtype="0" fill="hold" grpId="0" nodeType="afterEffect">
                                  <p:stCondLst>
                                    <p:cond delay="100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
            <a:extLst>
              <a:ext uri="{FF2B5EF4-FFF2-40B4-BE49-F238E27FC236}">
                <a16:creationId xmlns:a16="http://schemas.microsoft.com/office/drawing/2014/main" id="{DA7D01BB-CCCA-47CE-A8E7-53F7D85BFDF6}"/>
              </a:ext>
            </a:extLst>
          </p:cNvPr>
          <p:cNvSpPr txBox="1">
            <a:spLocks noChangeArrowheads="1"/>
          </p:cNvSpPr>
          <p:nvPr/>
        </p:nvSpPr>
        <p:spPr>
          <a:xfrm>
            <a:off x="792034" y="863823"/>
            <a:ext cx="10451372" cy="4111612"/>
          </a:xfrm>
          <a:prstGeom prst="rect">
            <a:avLst/>
          </a:prstGeom>
        </p:spPr>
        <p:txBody>
          <a:bodyPr vert="horz" lIns="91440" tIns="45720" rIns="91440" bIns="45720" rtlCol="0">
            <a:normAutofit/>
          </a:bodyPr>
          <a:lst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a:lstStyle>
          <a:p>
            <a:pPr>
              <a:lnSpc>
                <a:spcPct val="100000"/>
              </a:lnSpc>
              <a:spcBef>
                <a:spcPts val="0"/>
              </a:spcBef>
            </a:pPr>
            <a:r>
              <a:rPr lang="en-US" altLang="zh-CN" sz="2400"/>
              <a:t>In the past decade, floorplan generation has shifted from rule-based optimization to deep learning, with growing emphasis on intelligence and quality.</a:t>
            </a:r>
            <a:br>
              <a:rPr lang="zh-CN" altLang="en-US" dirty="0"/>
            </a:br>
            <a:endParaRPr lang="en-US" altLang="zh-CN" dirty="0">
              <a:ea typeface="楷体_GB2312" pitchFamily="49" charset="-122"/>
            </a:endParaRPr>
          </a:p>
          <a:p>
            <a:endParaRPr lang="zh-CN" altLang="zh-CN" dirty="0">
              <a:ea typeface="楷体_GB2312" pitchFamily="49" charset="-122"/>
            </a:endParaRPr>
          </a:p>
        </p:txBody>
      </p:sp>
      <p:grpSp>
        <p:nvGrpSpPr>
          <p:cNvPr id="33" name="组合 32">
            <a:extLst>
              <a:ext uri="{FF2B5EF4-FFF2-40B4-BE49-F238E27FC236}">
                <a16:creationId xmlns:a16="http://schemas.microsoft.com/office/drawing/2014/main" id="{C1C8C01E-389F-4293-B0C0-826CD35D0159}"/>
              </a:ext>
            </a:extLst>
          </p:cNvPr>
          <p:cNvGrpSpPr/>
          <p:nvPr/>
        </p:nvGrpSpPr>
        <p:grpSpPr>
          <a:xfrm>
            <a:off x="4350330" y="2105577"/>
            <a:ext cx="1907605" cy="1119622"/>
            <a:chOff x="8345834" y="2160087"/>
            <a:chExt cx="2656026" cy="1558890"/>
          </a:xfrm>
        </p:grpSpPr>
        <p:pic>
          <p:nvPicPr>
            <p:cNvPr id="34" name="图片 33">
              <a:extLst>
                <a:ext uri="{FF2B5EF4-FFF2-40B4-BE49-F238E27FC236}">
                  <a16:creationId xmlns:a16="http://schemas.microsoft.com/office/drawing/2014/main" id="{3DD60166-28AE-48F2-9795-4F5F257FDF23}"/>
                </a:ext>
              </a:extLst>
            </p:cNvPr>
            <p:cNvPicPr>
              <a:picLocks noChangeAspect="1"/>
            </p:cNvPicPr>
            <p:nvPr/>
          </p:nvPicPr>
          <p:blipFill>
            <a:blip r:embed="rId3"/>
            <a:stretch>
              <a:fillRect/>
            </a:stretch>
          </p:blipFill>
          <p:spPr>
            <a:xfrm>
              <a:off x="8345834" y="2160087"/>
              <a:ext cx="2656026" cy="1080000"/>
            </a:xfrm>
            <a:prstGeom prst="rect">
              <a:avLst/>
            </a:prstGeom>
            <a:ln>
              <a:solidFill>
                <a:schemeClr val="tx1"/>
              </a:solidFill>
            </a:ln>
          </p:spPr>
        </p:pic>
        <p:sp>
          <p:nvSpPr>
            <p:cNvPr id="35" name="矩形 34">
              <a:extLst>
                <a:ext uri="{FF2B5EF4-FFF2-40B4-BE49-F238E27FC236}">
                  <a16:creationId xmlns:a16="http://schemas.microsoft.com/office/drawing/2014/main" id="{70644ACC-7BFA-4010-B186-3D140AD75169}"/>
                </a:ext>
              </a:extLst>
            </p:cNvPr>
            <p:cNvSpPr/>
            <p:nvPr/>
          </p:nvSpPr>
          <p:spPr>
            <a:xfrm>
              <a:off x="8632839" y="3247596"/>
              <a:ext cx="2134875" cy="471381"/>
            </a:xfrm>
            <a:prstGeom prst="rect">
              <a:avLst/>
            </a:prstGeom>
          </p:spPr>
          <p:txBody>
            <a:bodyPr wrap="none">
              <a:spAutoFit/>
            </a:bodyPr>
            <a:lstStyle/>
            <a:p>
              <a:r>
                <a:rPr lang="en-US" altLang="zh-CN" sz="1600" dirty="0"/>
                <a:t>Chen et al. 2020</a:t>
              </a:r>
              <a:endParaRPr lang="zh-CN" altLang="en-US" sz="1600" dirty="0"/>
            </a:p>
          </p:txBody>
        </p:sp>
      </p:grpSp>
      <p:grpSp>
        <p:nvGrpSpPr>
          <p:cNvPr id="36" name="组合 35">
            <a:extLst>
              <a:ext uri="{FF2B5EF4-FFF2-40B4-BE49-F238E27FC236}">
                <a16:creationId xmlns:a16="http://schemas.microsoft.com/office/drawing/2014/main" id="{C3B7F024-9031-4765-AB8F-A63A1F9D093E}"/>
              </a:ext>
            </a:extLst>
          </p:cNvPr>
          <p:cNvGrpSpPr/>
          <p:nvPr/>
        </p:nvGrpSpPr>
        <p:grpSpPr>
          <a:xfrm>
            <a:off x="6436531" y="2178692"/>
            <a:ext cx="3043796" cy="973392"/>
            <a:chOff x="5594604" y="1044873"/>
            <a:chExt cx="4237982" cy="1355287"/>
          </a:xfrm>
        </p:grpSpPr>
        <p:pic>
          <p:nvPicPr>
            <p:cNvPr id="37" name="图片 36">
              <a:extLst>
                <a:ext uri="{FF2B5EF4-FFF2-40B4-BE49-F238E27FC236}">
                  <a16:creationId xmlns:a16="http://schemas.microsoft.com/office/drawing/2014/main" id="{945754D3-1873-4B58-9E7F-F6707E84D29E}"/>
                </a:ext>
              </a:extLst>
            </p:cNvPr>
            <p:cNvPicPr>
              <a:picLocks noChangeAspect="1"/>
            </p:cNvPicPr>
            <p:nvPr/>
          </p:nvPicPr>
          <p:blipFill>
            <a:blip r:embed="rId4"/>
            <a:stretch>
              <a:fillRect/>
            </a:stretch>
          </p:blipFill>
          <p:spPr>
            <a:xfrm>
              <a:off x="5594604" y="1044873"/>
              <a:ext cx="4237982" cy="1002481"/>
            </a:xfrm>
            <a:prstGeom prst="rect">
              <a:avLst/>
            </a:prstGeom>
            <a:ln>
              <a:solidFill>
                <a:schemeClr val="tx1"/>
              </a:solidFill>
            </a:ln>
          </p:spPr>
        </p:pic>
        <p:sp>
          <p:nvSpPr>
            <p:cNvPr id="38" name="矩形 37">
              <a:extLst>
                <a:ext uri="{FF2B5EF4-FFF2-40B4-BE49-F238E27FC236}">
                  <a16:creationId xmlns:a16="http://schemas.microsoft.com/office/drawing/2014/main" id="{A0C1D40B-E865-439A-90F1-B2DE5F1B6968}"/>
                </a:ext>
              </a:extLst>
            </p:cNvPr>
            <p:cNvSpPr/>
            <p:nvPr/>
          </p:nvSpPr>
          <p:spPr>
            <a:xfrm>
              <a:off x="6726197" y="2061605"/>
              <a:ext cx="1342546" cy="338555"/>
            </a:xfrm>
            <a:prstGeom prst="rect">
              <a:avLst/>
            </a:prstGeom>
          </p:spPr>
          <p:txBody>
            <a:bodyPr wrap="none">
              <a:spAutoFit/>
            </a:bodyPr>
            <a:lstStyle/>
            <a:p>
              <a:r>
                <a:rPr lang="en-US" altLang="zh-CN" sz="1600" dirty="0"/>
                <a:t>Hu et al. 2020</a:t>
              </a:r>
              <a:endParaRPr lang="zh-CN" altLang="en-US" sz="1600" dirty="0"/>
            </a:p>
          </p:txBody>
        </p:sp>
      </p:grpSp>
      <p:grpSp>
        <p:nvGrpSpPr>
          <p:cNvPr id="42" name="组合 41">
            <a:extLst>
              <a:ext uri="{FF2B5EF4-FFF2-40B4-BE49-F238E27FC236}">
                <a16:creationId xmlns:a16="http://schemas.microsoft.com/office/drawing/2014/main" id="{490A369A-928A-40E5-859F-1D1AFB583DEC}"/>
              </a:ext>
            </a:extLst>
          </p:cNvPr>
          <p:cNvGrpSpPr/>
          <p:nvPr/>
        </p:nvGrpSpPr>
        <p:grpSpPr>
          <a:xfrm>
            <a:off x="9658924" y="2152584"/>
            <a:ext cx="1780733" cy="1025609"/>
            <a:chOff x="8352532" y="3456231"/>
            <a:chExt cx="2479377" cy="1427991"/>
          </a:xfrm>
        </p:grpSpPr>
        <p:pic>
          <p:nvPicPr>
            <p:cNvPr id="43" name="图片 42">
              <a:extLst>
                <a:ext uri="{FF2B5EF4-FFF2-40B4-BE49-F238E27FC236}">
                  <a16:creationId xmlns:a16="http://schemas.microsoft.com/office/drawing/2014/main" id="{9A4EC740-3663-4B3E-8409-F2731864F89A}"/>
                </a:ext>
              </a:extLst>
            </p:cNvPr>
            <p:cNvPicPr>
              <a:picLocks noChangeAspect="1"/>
            </p:cNvPicPr>
            <p:nvPr/>
          </p:nvPicPr>
          <p:blipFill>
            <a:blip r:embed="rId5"/>
            <a:stretch>
              <a:fillRect/>
            </a:stretch>
          </p:blipFill>
          <p:spPr>
            <a:xfrm>
              <a:off x="8352532" y="3456231"/>
              <a:ext cx="2479377" cy="1080000"/>
            </a:xfrm>
            <a:prstGeom prst="rect">
              <a:avLst/>
            </a:prstGeom>
            <a:ln>
              <a:solidFill>
                <a:schemeClr val="tx1"/>
              </a:solidFill>
            </a:ln>
          </p:spPr>
        </p:pic>
        <p:sp>
          <p:nvSpPr>
            <p:cNvPr id="44" name="矩形 43">
              <a:extLst>
                <a:ext uri="{FF2B5EF4-FFF2-40B4-BE49-F238E27FC236}">
                  <a16:creationId xmlns:a16="http://schemas.microsoft.com/office/drawing/2014/main" id="{6E421F50-4283-4600-9928-91305F159A01}"/>
                </a:ext>
              </a:extLst>
            </p:cNvPr>
            <p:cNvSpPr/>
            <p:nvPr/>
          </p:nvSpPr>
          <p:spPr>
            <a:xfrm>
              <a:off x="8622202" y="4545667"/>
              <a:ext cx="1471750" cy="338555"/>
            </a:xfrm>
            <a:prstGeom prst="rect">
              <a:avLst/>
            </a:prstGeom>
          </p:spPr>
          <p:txBody>
            <a:bodyPr wrap="none">
              <a:spAutoFit/>
            </a:bodyPr>
            <a:lstStyle/>
            <a:p>
              <a:r>
                <a:rPr lang="en-US" altLang="zh-CN" sz="1600" dirty="0"/>
                <a:t>Para et al. 2021</a:t>
              </a:r>
              <a:endParaRPr lang="zh-CN" altLang="en-US" sz="1600" dirty="0"/>
            </a:p>
          </p:txBody>
        </p:sp>
      </p:grpSp>
      <p:grpSp>
        <p:nvGrpSpPr>
          <p:cNvPr id="51" name="组合 50">
            <a:extLst>
              <a:ext uri="{FF2B5EF4-FFF2-40B4-BE49-F238E27FC236}">
                <a16:creationId xmlns:a16="http://schemas.microsoft.com/office/drawing/2014/main" id="{FF1D9CEE-9770-40EA-A909-9266589BF5BB}"/>
              </a:ext>
            </a:extLst>
          </p:cNvPr>
          <p:cNvGrpSpPr/>
          <p:nvPr/>
        </p:nvGrpSpPr>
        <p:grpSpPr>
          <a:xfrm>
            <a:off x="1795470" y="2078218"/>
            <a:ext cx="2376264" cy="1174341"/>
            <a:chOff x="-430544" y="4005668"/>
            <a:chExt cx="2870427" cy="1418554"/>
          </a:xfrm>
        </p:grpSpPr>
        <p:pic>
          <p:nvPicPr>
            <p:cNvPr id="52" name="图片 51">
              <a:extLst>
                <a:ext uri="{FF2B5EF4-FFF2-40B4-BE49-F238E27FC236}">
                  <a16:creationId xmlns:a16="http://schemas.microsoft.com/office/drawing/2014/main" id="{D4A7BD60-A583-49CB-B83B-69FFC8B82CBD}"/>
                </a:ext>
              </a:extLst>
            </p:cNvPr>
            <p:cNvPicPr>
              <a:picLocks noChangeAspect="1"/>
            </p:cNvPicPr>
            <p:nvPr/>
          </p:nvPicPr>
          <p:blipFill rotWithShape="1">
            <a:blip r:embed="rId6"/>
            <a:srcRect r="20327"/>
            <a:stretch/>
          </p:blipFill>
          <p:spPr>
            <a:xfrm>
              <a:off x="-430544" y="4005668"/>
              <a:ext cx="2870427" cy="1080000"/>
            </a:xfrm>
            <a:prstGeom prst="rect">
              <a:avLst/>
            </a:prstGeom>
            <a:ln>
              <a:solidFill>
                <a:schemeClr val="tx1"/>
              </a:solidFill>
            </a:ln>
          </p:spPr>
        </p:pic>
        <p:sp>
          <p:nvSpPr>
            <p:cNvPr id="53" name="矩形 52">
              <a:extLst>
                <a:ext uri="{FF2B5EF4-FFF2-40B4-BE49-F238E27FC236}">
                  <a16:creationId xmlns:a16="http://schemas.microsoft.com/office/drawing/2014/main" id="{73A7A125-45E5-4092-83EA-4F675F371840}"/>
                </a:ext>
              </a:extLst>
            </p:cNvPr>
            <p:cNvSpPr/>
            <p:nvPr/>
          </p:nvSpPr>
          <p:spPr>
            <a:xfrm>
              <a:off x="4368" y="5085668"/>
              <a:ext cx="1705210" cy="338554"/>
            </a:xfrm>
            <a:prstGeom prst="rect">
              <a:avLst/>
            </a:prstGeom>
          </p:spPr>
          <p:txBody>
            <a:bodyPr wrap="none">
              <a:spAutoFit/>
            </a:bodyPr>
            <a:lstStyle/>
            <a:p>
              <a:r>
                <a:rPr lang="en-US" altLang="zh-CN" sz="1600" dirty="0"/>
                <a:t>Nauata et al. 2020</a:t>
              </a:r>
              <a:endParaRPr lang="zh-CN" altLang="en-US" sz="1600" dirty="0"/>
            </a:p>
          </p:txBody>
        </p:sp>
      </p:grpSp>
      <p:grpSp>
        <p:nvGrpSpPr>
          <p:cNvPr id="55" name="组合 54">
            <a:extLst>
              <a:ext uri="{FF2B5EF4-FFF2-40B4-BE49-F238E27FC236}">
                <a16:creationId xmlns:a16="http://schemas.microsoft.com/office/drawing/2014/main" id="{B2AB04B2-21BE-4880-8559-A70D40CD5C02}"/>
              </a:ext>
            </a:extLst>
          </p:cNvPr>
          <p:cNvGrpSpPr/>
          <p:nvPr/>
        </p:nvGrpSpPr>
        <p:grpSpPr>
          <a:xfrm>
            <a:off x="143620" y="1943943"/>
            <a:ext cx="1473254" cy="1442890"/>
            <a:chOff x="12024940" y="1395548"/>
            <a:chExt cx="1473254" cy="1442890"/>
          </a:xfrm>
        </p:grpSpPr>
        <p:pic>
          <p:nvPicPr>
            <p:cNvPr id="12" name="图片 11">
              <a:extLst>
                <a:ext uri="{FF2B5EF4-FFF2-40B4-BE49-F238E27FC236}">
                  <a16:creationId xmlns:a16="http://schemas.microsoft.com/office/drawing/2014/main" id="{4D4F1BD2-0062-4905-A25A-590C55496798}"/>
                </a:ext>
              </a:extLst>
            </p:cNvPr>
            <p:cNvPicPr>
              <a:picLocks noChangeAspect="1"/>
            </p:cNvPicPr>
            <p:nvPr/>
          </p:nvPicPr>
          <p:blipFill>
            <a:blip r:embed="rId7"/>
            <a:stretch>
              <a:fillRect/>
            </a:stretch>
          </p:blipFill>
          <p:spPr>
            <a:xfrm>
              <a:off x="12024940" y="1395548"/>
              <a:ext cx="1473254" cy="1080000"/>
            </a:xfrm>
            <a:prstGeom prst="rect">
              <a:avLst/>
            </a:prstGeom>
            <a:ln>
              <a:solidFill>
                <a:schemeClr val="tx1"/>
              </a:solidFill>
            </a:ln>
          </p:spPr>
        </p:pic>
        <p:sp>
          <p:nvSpPr>
            <p:cNvPr id="54" name="矩形 53">
              <a:extLst>
                <a:ext uri="{FF2B5EF4-FFF2-40B4-BE49-F238E27FC236}">
                  <a16:creationId xmlns:a16="http://schemas.microsoft.com/office/drawing/2014/main" id="{D0BCE5A2-0207-454E-881D-653FCD4B4554}"/>
                </a:ext>
              </a:extLst>
            </p:cNvPr>
            <p:cNvSpPr/>
            <p:nvPr/>
          </p:nvSpPr>
          <p:spPr>
            <a:xfrm>
              <a:off x="12095960" y="2499884"/>
              <a:ext cx="1391022" cy="338554"/>
            </a:xfrm>
            <a:prstGeom prst="rect">
              <a:avLst/>
            </a:prstGeom>
          </p:spPr>
          <p:txBody>
            <a:bodyPr wrap="none">
              <a:spAutoFit/>
            </a:bodyPr>
            <a:lstStyle/>
            <a:p>
              <a:r>
                <a:rPr lang="en-US" altLang="zh-CN" sz="1600" dirty="0"/>
                <a:t>Wu et al. 2019</a:t>
              </a:r>
              <a:endParaRPr lang="zh-CN" altLang="en-US" sz="1600" dirty="0"/>
            </a:p>
          </p:txBody>
        </p:sp>
      </p:grpSp>
      <p:sp>
        <p:nvSpPr>
          <p:cNvPr id="100" name="Rectangle 11">
            <a:extLst>
              <a:ext uri="{FF2B5EF4-FFF2-40B4-BE49-F238E27FC236}">
                <a16:creationId xmlns:a16="http://schemas.microsoft.com/office/drawing/2014/main" id="{2B7358B2-F44F-40DC-9F58-03F0B2505DAF}"/>
              </a:ext>
            </a:extLst>
          </p:cNvPr>
          <p:cNvSpPr txBox="1">
            <a:spLocks noChangeArrowheads="1"/>
          </p:cNvSpPr>
          <p:nvPr/>
        </p:nvSpPr>
        <p:spPr>
          <a:xfrm>
            <a:off x="3527996" y="115285"/>
            <a:ext cx="7560840" cy="532514"/>
          </a:xfrm>
          <a:prstGeom prst="rect">
            <a:avLst/>
          </a:prstGeom>
        </p:spPr>
        <p:txBody>
          <a:bodyPr vert="horz" lIns="91440" tIns="45720" rIns="91440" bIns="45720" rtlCol="0" anchor="ctr">
            <a:normAutofit fontScale="97500"/>
          </a:bodyPr>
          <a:lstStyle>
            <a:lvl1pPr algn="l" defTabSz="864017" rtl="0" eaLnBrk="1" latinLnBrk="0" hangingPunct="1">
              <a:lnSpc>
                <a:spcPct val="90000"/>
              </a:lnSpc>
              <a:spcBef>
                <a:spcPct val="0"/>
              </a:spcBef>
              <a:buNone/>
              <a:defRPr sz="4158" kern="1200">
                <a:solidFill>
                  <a:schemeClr val="tx1"/>
                </a:solidFill>
                <a:latin typeface="+mj-lt"/>
                <a:ea typeface="+mj-ea"/>
                <a:cs typeface="+mj-cs"/>
              </a:defRPr>
            </a:lvl1pPr>
          </a:lstStyle>
          <a:p>
            <a:pPr algn="ctr"/>
            <a:r>
              <a:rPr lang="en-US" altLang="zh-CN" sz="2800" b="1">
                <a:latin typeface="Arial" panose="020B0604020202020204" pitchFamily="34" charset="0"/>
                <a:ea typeface="黑体" panose="02010609060101010101" pitchFamily="49" charset="-122"/>
                <a:cs typeface="Arial" panose="020B0604020202020204" pitchFamily="34" charset="0"/>
              </a:rPr>
              <a:t>Related work</a:t>
            </a:r>
            <a:endParaRPr lang="zh-CN" altLang="zh-CN" sz="2800" b="1" dirty="0">
              <a:latin typeface="Arial" panose="020B0604020202020204" pitchFamily="34" charset="0"/>
              <a:ea typeface="黑体" panose="02010609060101010101" pitchFamily="49" charset="-122"/>
              <a:cs typeface="Arial" panose="020B0604020202020204" pitchFamily="34" charset="0"/>
            </a:endParaRPr>
          </a:p>
        </p:txBody>
      </p:sp>
      <p:grpSp>
        <p:nvGrpSpPr>
          <p:cNvPr id="39" name="组合 38">
            <a:extLst>
              <a:ext uri="{FF2B5EF4-FFF2-40B4-BE49-F238E27FC236}">
                <a16:creationId xmlns:a16="http://schemas.microsoft.com/office/drawing/2014/main" id="{BD6BF533-3E8C-44B5-B0A4-39F69F410B2B}"/>
              </a:ext>
            </a:extLst>
          </p:cNvPr>
          <p:cNvGrpSpPr/>
          <p:nvPr/>
        </p:nvGrpSpPr>
        <p:grpSpPr>
          <a:xfrm>
            <a:off x="211225" y="3852480"/>
            <a:ext cx="2204487" cy="1118054"/>
            <a:chOff x="-399236" y="1923747"/>
            <a:chExt cx="3069385" cy="1556706"/>
          </a:xfrm>
        </p:grpSpPr>
        <p:pic>
          <p:nvPicPr>
            <p:cNvPr id="40" name="图片 39">
              <a:extLst>
                <a:ext uri="{FF2B5EF4-FFF2-40B4-BE49-F238E27FC236}">
                  <a16:creationId xmlns:a16="http://schemas.microsoft.com/office/drawing/2014/main" id="{4676DE90-7725-4D97-B4F0-BEE43D8E3BE9}"/>
                </a:ext>
              </a:extLst>
            </p:cNvPr>
            <p:cNvPicPr>
              <a:picLocks noChangeAspect="1"/>
            </p:cNvPicPr>
            <p:nvPr/>
          </p:nvPicPr>
          <p:blipFill rotWithShape="1">
            <a:blip r:embed="rId8"/>
            <a:srcRect t="7917" r="8162" b="7401"/>
            <a:stretch/>
          </p:blipFill>
          <p:spPr>
            <a:xfrm>
              <a:off x="-399236" y="1923747"/>
              <a:ext cx="3069385" cy="1219414"/>
            </a:xfrm>
            <a:prstGeom prst="rect">
              <a:avLst/>
            </a:prstGeom>
            <a:ln>
              <a:solidFill>
                <a:schemeClr val="tx1"/>
              </a:solidFill>
            </a:ln>
          </p:spPr>
        </p:pic>
        <p:sp>
          <p:nvSpPr>
            <p:cNvPr id="41" name="矩形 40">
              <a:extLst>
                <a:ext uri="{FF2B5EF4-FFF2-40B4-BE49-F238E27FC236}">
                  <a16:creationId xmlns:a16="http://schemas.microsoft.com/office/drawing/2014/main" id="{8CFBB87C-99E9-4F5A-AD53-8AD3F38E76AE}"/>
                </a:ext>
              </a:extLst>
            </p:cNvPr>
            <p:cNvSpPr/>
            <p:nvPr/>
          </p:nvSpPr>
          <p:spPr>
            <a:xfrm>
              <a:off x="-53371" y="3141900"/>
              <a:ext cx="1705210" cy="338553"/>
            </a:xfrm>
            <a:prstGeom prst="rect">
              <a:avLst/>
            </a:prstGeom>
          </p:spPr>
          <p:txBody>
            <a:bodyPr wrap="none">
              <a:spAutoFit/>
            </a:bodyPr>
            <a:lstStyle/>
            <a:p>
              <a:r>
                <a:rPr lang="en-US" altLang="zh-CN" sz="1600" dirty="0"/>
                <a:t>Nauata et al. 2021</a:t>
              </a:r>
              <a:endParaRPr lang="zh-CN" altLang="en-US" sz="1600" dirty="0"/>
            </a:p>
          </p:txBody>
        </p:sp>
      </p:grpSp>
      <p:grpSp>
        <p:nvGrpSpPr>
          <p:cNvPr id="62" name="组合 61">
            <a:extLst>
              <a:ext uri="{FF2B5EF4-FFF2-40B4-BE49-F238E27FC236}">
                <a16:creationId xmlns:a16="http://schemas.microsoft.com/office/drawing/2014/main" id="{D8291324-4B2A-4087-9991-38065EA6D54A}"/>
              </a:ext>
            </a:extLst>
          </p:cNvPr>
          <p:cNvGrpSpPr/>
          <p:nvPr/>
        </p:nvGrpSpPr>
        <p:grpSpPr>
          <a:xfrm>
            <a:off x="4179902" y="3694448"/>
            <a:ext cx="2175285" cy="1434118"/>
            <a:chOff x="12032538" y="5230816"/>
            <a:chExt cx="2175285" cy="1434118"/>
          </a:xfrm>
        </p:grpSpPr>
        <p:pic>
          <p:nvPicPr>
            <p:cNvPr id="60" name="图片 59">
              <a:extLst>
                <a:ext uri="{FF2B5EF4-FFF2-40B4-BE49-F238E27FC236}">
                  <a16:creationId xmlns:a16="http://schemas.microsoft.com/office/drawing/2014/main" id="{0C276569-8CCB-4499-B773-088C4EEE21E6}"/>
                </a:ext>
              </a:extLst>
            </p:cNvPr>
            <p:cNvPicPr>
              <a:picLocks noChangeAspect="1"/>
            </p:cNvPicPr>
            <p:nvPr/>
          </p:nvPicPr>
          <p:blipFill>
            <a:blip r:embed="rId9"/>
            <a:stretch>
              <a:fillRect/>
            </a:stretch>
          </p:blipFill>
          <p:spPr>
            <a:xfrm>
              <a:off x="12032538" y="5230816"/>
              <a:ext cx="2175285" cy="1080000"/>
            </a:xfrm>
            <a:prstGeom prst="rect">
              <a:avLst/>
            </a:prstGeom>
            <a:ln>
              <a:solidFill>
                <a:schemeClr val="tx1"/>
              </a:solidFill>
            </a:ln>
          </p:spPr>
        </p:pic>
        <p:sp>
          <p:nvSpPr>
            <p:cNvPr id="61" name="矩形 60">
              <a:extLst>
                <a:ext uri="{FF2B5EF4-FFF2-40B4-BE49-F238E27FC236}">
                  <a16:creationId xmlns:a16="http://schemas.microsoft.com/office/drawing/2014/main" id="{C47989B8-543E-4106-9EB6-EE81CC029EB5}"/>
                </a:ext>
              </a:extLst>
            </p:cNvPr>
            <p:cNvSpPr/>
            <p:nvPr/>
          </p:nvSpPr>
          <p:spPr>
            <a:xfrm>
              <a:off x="12412037" y="6326380"/>
              <a:ext cx="1416285" cy="338554"/>
            </a:xfrm>
            <a:prstGeom prst="rect">
              <a:avLst/>
            </a:prstGeom>
          </p:spPr>
          <p:txBody>
            <a:bodyPr wrap="none">
              <a:spAutoFit/>
            </a:bodyPr>
            <a:lstStyle/>
            <a:p>
              <a:r>
                <a:rPr lang="en-US" altLang="zh-CN" sz="1600" dirty="0"/>
                <a:t>Sun et al. 2022</a:t>
              </a:r>
              <a:endParaRPr lang="zh-CN" altLang="en-US" sz="1600" dirty="0"/>
            </a:p>
          </p:txBody>
        </p:sp>
      </p:grpSp>
      <p:grpSp>
        <p:nvGrpSpPr>
          <p:cNvPr id="70" name="组合 69">
            <a:extLst>
              <a:ext uri="{FF2B5EF4-FFF2-40B4-BE49-F238E27FC236}">
                <a16:creationId xmlns:a16="http://schemas.microsoft.com/office/drawing/2014/main" id="{B94D2EE9-39CE-4EAB-B63A-50E56B6EB443}"/>
              </a:ext>
            </a:extLst>
          </p:cNvPr>
          <p:cNvGrpSpPr/>
          <p:nvPr/>
        </p:nvGrpSpPr>
        <p:grpSpPr>
          <a:xfrm>
            <a:off x="2686714" y="3792721"/>
            <a:ext cx="1222186" cy="1237573"/>
            <a:chOff x="11018169" y="-1723621"/>
            <a:chExt cx="1329360" cy="1346096"/>
          </a:xfrm>
        </p:grpSpPr>
        <p:pic>
          <p:nvPicPr>
            <p:cNvPr id="68" name="图片 67">
              <a:extLst>
                <a:ext uri="{FF2B5EF4-FFF2-40B4-BE49-F238E27FC236}">
                  <a16:creationId xmlns:a16="http://schemas.microsoft.com/office/drawing/2014/main" id="{BA48BC31-374F-4626-9882-A4491330EB14}"/>
                </a:ext>
              </a:extLst>
            </p:cNvPr>
            <p:cNvPicPr>
              <a:picLocks noChangeAspect="1"/>
            </p:cNvPicPr>
            <p:nvPr/>
          </p:nvPicPr>
          <p:blipFill>
            <a:blip r:embed="rId10"/>
            <a:stretch>
              <a:fillRect/>
            </a:stretch>
          </p:blipFill>
          <p:spPr>
            <a:xfrm>
              <a:off x="11018169" y="-1723621"/>
              <a:ext cx="1329360" cy="1080000"/>
            </a:xfrm>
            <a:prstGeom prst="rect">
              <a:avLst/>
            </a:prstGeom>
            <a:ln>
              <a:solidFill>
                <a:schemeClr val="tx1"/>
              </a:solidFill>
            </a:ln>
          </p:spPr>
        </p:pic>
        <p:sp>
          <p:nvSpPr>
            <p:cNvPr id="69" name="矩形 68">
              <a:extLst>
                <a:ext uri="{FF2B5EF4-FFF2-40B4-BE49-F238E27FC236}">
                  <a16:creationId xmlns:a16="http://schemas.microsoft.com/office/drawing/2014/main" id="{27DE5761-D6FD-4997-80E8-1EF4CE6A107B}"/>
                </a:ext>
              </a:extLst>
            </p:cNvPr>
            <p:cNvSpPr/>
            <p:nvPr/>
          </p:nvSpPr>
          <p:spPr>
            <a:xfrm>
              <a:off x="11018169" y="-620681"/>
              <a:ext cx="960788" cy="243156"/>
            </a:xfrm>
            <a:prstGeom prst="rect">
              <a:avLst/>
            </a:prstGeom>
          </p:spPr>
          <p:txBody>
            <a:bodyPr wrap="none">
              <a:spAutoFit/>
            </a:bodyPr>
            <a:lstStyle/>
            <a:p>
              <a:r>
                <a:rPr lang="en-US" altLang="zh-CN" sz="1600" dirty="0"/>
                <a:t>He et al. 2022</a:t>
              </a:r>
              <a:endParaRPr lang="zh-CN" altLang="en-US" sz="1600" dirty="0"/>
            </a:p>
          </p:txBody>
        </p:sp>
      </p:grpSp>
      <p:grpSp>
        <p:nvGrpSpPr>
          <p:cNvPr id="6" name="组合 5"/>
          <p:cNvGrpSpPr/>
          <p:nvPr/>
        </p:nvGrpSpPr>
        <p:grpSpPr>
          <a:xfrm>
            <a:off x="6626189" y="3681551"/>
            <a:ext cx="2628216" cy="1459912"/>
            <a:chOff x="8460620" y="3709325"/>
            <a:chExt cx="2628216" cy="1459912"/>
          </a:xfrm>
        </p:grpSpPr>
        <p:pic>
          <p:nvPicPr>
            <p:cNvPr id="3" name="图片 2"/>
            <p:cNvPicPr>
              <a:picLocks noChangeAspect="1"/>
            </p:cNvPicPr>
            <p:nvPr/>
          </p:nvPicPr>
          <p:blipFill>
            <a:blip r:embed="rId11"/>
            <a:stretch>
              <a:fillRect/>
            </a:stretch>
          </p:blipFill>
          <p:spPr>
            <a:xfrm>
              <a:off x="8460620" y="3709325"/>
              <a:ext cx="2628216" cy="1073937"/>
            </a:xfrm>
            <a:prstGeom prst="rect">
              <a:avLst/>
            </a:prstGeom>
            <a:ln>
              <a:solidFill>
                <a:schemeClr val="tx1"/>
              </a:solidFill>
            </a:ln>
          </p:spPr>
        </p:pic>
        <p:sp>
          <p:nvSpPr>
            <p:cNvPr id="4" name="矩形 3"/>
            <p:cNvSpPr/>
            <p:nvPr/>
          </p:nvSpPr>
          <p:spPr>
            <a:xfrm>
              <a:off x="8965394" y="4799905"/>
              <a:ext cx="1969193" cy="369332"/>
            </a:xfrm>
            <a:prstGeom prst="rect">
              <a:avLst/>
            </a:prstGeom>
          </p:spPr>
          <p:txBody>
            <a:bodyPr wrap="none">
              <a:spAutoFit/>
            </a:bodyPr>
            <a:lstStyle/>
            <a:p>
              <a:r>
                <a:rPr lang="en-US" altLang="zh-CN" dirty="0"/>
                <a:t>Shabani et al. 2023</a:t>
              </a:r>
              <a:endParaRPr lang="zh-CN" altLang="en-US" dirty="0"/>
            </a:p>
          </p:txBody>
        </p:sp>
      </p:grpSp>
      <p:grpSp>
        <p:nvGrpSpPr>
          <p:cNvPr id="7" name="组合 6"/>
          <p:cNvGrpSpPr/>
          <p:nvPr/>
        </p:nvGrpSpPr>
        <p:grpSpPr>
          <a:xfrm>
            <a:off x="9525406" y="3702953"/>
            <a:ext cx="1846645" cy="1417108"/>
            <a:chOff x="9661568" y="1702443"/>
            <a:chExt cx="1846645" cy="1417108"/>
          </a:xfrm>
        </p:grpSpPr>
        <p:pic>
          <p:nvPicPr>
            <p:cNvPr id="5" name="图片 4"/>
            <p:cNvPicPr>
              <a:picLocks noChangeAspect="1"/>
            </p:cNvPicPr>
            <p:nvPr/>
          </p:nvPicPr>
          <p:blipFill>
            <a:blip r:embed="rId12"/>
            <a:stretch>
              <a:fillRect/>
            </a:stretch>
          </p:blipFill>
          <p:spPr>
            <a:xfrm>
              <a:off x="9661568" y="1702443"/>
              <a:ext cx="1846645" cy="1095564"/>
            </a:xfrm>
            <a:prstGeom prst="rect">
              <a:avLst/>
            </a:prstGeom>
            <a:ln>
              <a:solidFill>
                <a:schemeClr val="tx1"/>
              </a:solidFill>
            </a:ln>
          </p:spPr>
        </p:pic>
        <p:sp>
          <p:nvSpPr>
            <p:cNvPr id="48" name="矩形 47">
              <a:extLst>
                <a:ext uri="{FF2B5EF4-FFF2-40B4-BE49-F238E27FC236}">
                  <a16:creationId xmlns:a16="http://schemas.microsoft.com/office/drawing/2014/main" id="{C47989B8-543E-4106-9EB6-EE81CC029EB5}"/>
                </a:ext>
              </a:extLst>
            </p:cNvPr>
            <p:cNvSpPr/>
            <p:nvPr/>
          </p:nvSpPr>
          <p:spPr>
            <a:xfrm>
              <a:off x="9767716" y="2780997"/>
              <a:ext cx="1611852" cy="338554"/>
            </a:xfrm>
            <a:prstGeom prst="rect">
              <a:avLst/>
            </a:prstGeom>
          </p:spPr>
          <p:txBody>
            <a:bodyPr wrap="none">
              <a:spAutoFit/>
            </a:bodyPr>
            <a:lstStyle/>
            <a:p>
              <a:pPr algn="ctr"/>
              <a:r>
                <a:rPr lang="en-US" altLang="zh-CN" sz="1600" dirty="0"/>
                <a:t>Zhang et al. 2024</a:t>
              </a:r>
              <a:endParaRPr lang="zh-CN" altLang="en-US" sz="1600" dirty="0"/>
            </a:p>
          </p:txBody>
        </p:sp>
      </p:grpSp>
    </p:spTree>
    <p:extLst>
      <p:ext uri="{BB962C8B-B14F-4D97-AF65-F5344CB8AC3E}">
        <p14:creationId xmlns:p14="http://schemas.microsoft.com/office/powerpoint/2010/main" val="307522827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5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33"/>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36"/>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42"/>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70"/>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62"/>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6"/>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nodeType="afterEffect">
                                  <p:stCondLst>
                                    <p:cond delay="50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3B9B0758-A222-4891-AC06-F4B5558BE3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772"/>
          <a:stretch/>
        </p:blipFill>
        <p:spPr>
          <a:xfrm>
            <a:off x="10526451" y="3656498"/>
            <a:ext cx="850417" cy="850417"/>
          </a:xfrm>
          <a:prstGeom prst="rect">
            <a:avLst/>
          </a:prstGeom>
        </p:spPr>
      </p:pic>
      <p:pic>
        <p:nvPicPr>
          <p:cNvPr id="19" name="图片 18">
            <a:extLst>
              <a:ext uri="{FF2B5EF4-FFF2-40B4-BE49-F238E27FC236}">
                <a16:creationId xmlns:a16="http://schemas.microsoft.com/office/drawing/2014/main" id="{CB841BD0-A5C3-4B1D-88EB-B9D79C59564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145006" y="2818283"/>
            <a:ext cx="2551250" cy="2551250"/>
          </a:xfrm>
          <a:prstGeom prst="rect">
            <a:avLst/>
          </a:prstGeom>
        </p:spPr>
      </p:pic>
      <p:pic>
        <p:nvPicPr>
          <p:cNvPr id="18" name="图片 17">
            <a:extLst>
              <a:ext uri="{FF2B5EF4-FFF2-40B4-BE49-F238E27FC236}">
                <a16:creationId xmlns:a16="http://schemas.microsoft.com/office/drawing/2014/main" id="{CE2FBC54-A50E-40B3-A394-21384344F1B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861093" y="1943943"/>
            <a:ext cx="2551250" cy="2551250"/>
          </a:xfrm>
          <a:prstGeom prst="rect">
            <a:avLst/>
          </a:prstGeom>
        </p:spPr>
      </p:pic>
      <p:pic>
        <p:nvPicPr>
          <p:cNvPr id="20" name="图片 19">
            <a:extLst>
              <a:ext uri="{FF2B5EF4-FFF2-40B4-BE49-F238E27FC236}">
                <a16:creationId xmlns:a16="http://schemas.microsoft.com/office/drawing/2014/main" id="{538CC882-084A-46B3-8B06-FC07877410A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341826" y="4288183"/>
            <a:ext cx="1632800" cy="1632800"/>
          </a:xfrm>
          <a:prstGeom prst="rect">
            <a:avLst/>
          </a:prstGeom>
          <a:effectLst>
            <a:innerShdw blurRad="63500" dist="50800" dir="13500000">
              <a:prstClr val="black">
                <a:alpha val="50000"/>
              </a:prstClr>
            </a:innerShdw>
          </a:effectLst>
        </p:spPr>
      </p:pic>
      <p:pic>
        <p:nvPicPr>
          <p:cNvPr id="1026" name="Picture 2" descr="查看源图像">
            <a:extLst>
              <a:ext uri="{FF2B5EF4-FFF2-40B4-BE49-F238E27FC236}">
                <a16:creationId xmlns:a16="http://schemas.microsoft.com/office/drawing/2014/main" id="{10A6D264-FBE5-495F-AD06-4C5D578D449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3620" y="3681511"/>
            <a:ext cx="1001624" cy="100162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6242222" y="3037742"/>
            <a:ext cx="2260634" cy="680333"/>
            <a:chOff x="6299588" y="1108519"/>
            <a:chExt cx="2392440" cy="720000"/>
          </a:xfrm>
        </p:grpSpPr>
        <p:sp>
          <p:nvSpPr>
            <p:cNvPr id="41" name="箭头: 下 40">
              <a:extLst>
                <a:ext uri="{FF2B5EF4-FFF2-40B4-BE49-F238E27FC236}">
                  <a16:creationId xmlns:a16="http://schemas.microsoft.com/office/drawing/2014/main" id="{9AAA8EF8-EB42-4DE6-A285-06ADA5F79C76}"/>
                </a:ext>
              </a:extLst>
            </p:cNvPr>
            <p:cNvSpPr/>
            <p:nvPr/>
          </p:nvSpPr>
          <p:spPr>
            <a:xfrm rot="6659320" flipV="1">
              <a:off x="7135808" y="272299"/>
              <a:ext cx="720000" cy="239244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1" dirty="0"/>
            </a:p>
          </p:txBody>
        </p:sp>
        <p:sp>
          <p:nvSpPr>
            <p:cNvPr id="36" name="矩形 35">
              <a:extLst>
                <a:ext uri="{FF2B5EF4-FFF2-40B4-BE49-F238E27FC236}">
                  <a16:creationId xmlns:a16="http://schemas.microsoft.com/office/drawing/2014/main" id="{9D8FC348-1D38-4F03-9D2B-41B66828C804}"/>
                </a:ext>
              </a:extLst>
            </p:cNvPr>
            <p:cNvSpPr/>
            <p:nvPr/>
          </p:nvSpPr>
          <p:spPr>
            <a:xfrm rot="1303483">
              <a:off x="6546778" y="1222486"/>
              <a:ext cx="1646183" cy="390866"/>
            </a:xfrm>
            <a:prstGeom prst="rect">
              <a:avLst/>
            </a:prstGeom>
          </p:spPr>
          <p:txBody>
            <a:bodyPr wrap="none">
              <a:spAutoFit/>
            </a:bodyPr>
            <a:lstStyle/>
            <a:p>
              <a:pPr algn="ctr"/>
              <a:r>
                <a:rPr lang="en-US" altLang="zh-CN" b="1" dirty="0">
                  <a:solidFill>
                    <a:schemeClr val="tx1">
                      <a:lumMod val="75000"/>
                      <a:lumOff val="25000"/>
                    </a:schemeClr>
                  </a:solidFill>
                  <a:latin typeface="Segoe UI" panose="020B0502040204020203" pitchFamily="34" charset="0"/>
                  <a:cs typeface="Segoe UI" panose="020B0502040204020203" pitchFamily="34" charset="0"/>
                </a:rPr>
                <a:t>Post-process</a:t>
              </a:r>
              <a:endParaRPr lang="zh-CN" altLang="en-US" dirty="0"/>
            </a:p>
          </p:txBody>
        </p:sp>
      </p:grpSp>
      <p:grpSp>
        <p:nvGrpSpPr>
          <p:cNvPr id="3" name="组合 2"/>
          <p:cNvGrpSpPr/>
          <p:nvPr/>
        </p:nvGrpSpPr>
        <p:grpSpPr>
          <a:xfrm>
            <a:off x="6215005" y="4373142"/>
            <a:ext cx="2260634" cy="680333"/>
            <a:chOff x="6270784" y="2521779"/>
            <a:chExt cx="2392440" cy="720000"/>
          </a:xfrm>
        </p:grpSpPr>
        <p:sp>
          <p:nvSpPr>
            <p:cNvPr id="42" name="箭头: 下 41">
              <a:extLst>
                <a:ext uri="{FF2B5EF4-FFF2-40B4-BE49-F238E27FC236}">
                  <a16:creationId xmlns:a16="http://schemas.microsoft.com/office/drawing/2014/main" id="{071ADE74-B4B3-4FF4-B27D-984810664133}"/>
                </a:ext>
              </a:extLst>
            </p:cNvPr>
            <p:cNvSpPr/>
            <p:nvPr/>
          </p:nvSpPr>
          <p:spPr>
            <a:xfrm rot="14940680">
              <a:off x="7107004" y="1685559"/>
              <a:ext cx="720000" cy="239244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1"/>
            </a:p>
          </p:txBody>
        </p:sp>
        <p:sp>
          <p:nvSpPr>
            <p:cNvPr id="43" name="矩形 42">
              <a:extLst>
                <a:ext uri="{FF2B5EF4-FFF2-40B4-BE49-F238E27FC236}">
                  <a16:creationId xmlns:a16="http://schemas.microsoft.com/office/drawing/2014/main" id="{62958CF2-9BED-48C4-ABBF-C8055DCB2AA3}"/>
                </a:ext>
              </a:extLst>
            </p:cNvPr>
            <p:cNvSpPr/>
            <p:nvPr/>
          </p:nvSpPr>
          <p:spPr>
            <a:xfrm rot="9572544" flipV="1">
              <a:off x="6511458" y="2711887"/>
              <a:ext cx="1646183" cy="390866"/>
            </a:xfrm>
            <a:prstGeom prst="rect">
              <a:avLst/>
            </a:prstGeom>
          </p:spPr>
          <p:txBody>
            <a:bodyPr wrap="none">
              <a:spAutoFit/>
            </a:bodyPr>
            <a:lstStyle/>
            <a:p>
              <a:pPr algn="ctr"/>
              <a:r>
                <a:rPr lang="en-US" altLang="zh-CN" b="1" dirty="0">
                  <a:solidFill>
                    <a:schemeClr val="tx1">
                      <a:lumMod val="75000"/>
                      <a:lumOff val="25000"/>
                    </a:schemeClr>
                  </a:solidFill>
                  <a:latin typeface="Segoe UI" panose="020B0502040204020203" pitchFamily="34" charset="0"/>
                  <a:cs typeface="Segoe UI" panose="020B0502040204020203" pitchFamily="34" charset="0"/>
                </a:rPr>
                <a:t>Post-process</a:t>
              </a:r>
              <a:endParaRPr lang="zh-CN" altLang="en-US" dirty="0"/>
            </a:p>
          </p:txBody>
        </p:sp>
      </p:grpSp>
      <p:grpSp>
        <p:nvGrpSpPr>
          <p:cNvPr id="5" name="组合 4"/>
          <p:cNvGrpSpPr/>
          <p:nvPr/>
        </p:nvGrpSpPr>
        <p:grpSpPr>
          <a:xfrm>
            <a:off x="1682324" y="3163847"/>
            <a:ext cx="2610010" cy="680333"/>
            <a:chOff x="1473827" y="1241976"/>
            <a:chExt cx="2762185" cy="720000"/>
          </a:xfrm>
        </p:grpSpPr>
        <p:sp>
          <p:nvSpPr>
            <p:cNvPr id="38" name="箭头: 下 37">
              <a:extLst>
                <a:ext uri="{FF2B5EF4-FFF2-40B4-BE49-F238E27FC236}">
                  <a16:creationId xmlns:a16="http://schemas.microsoft.com/office/drawing/2014/main" id="{7F89C458-F71C-424F-B4E0-33CFE12BF01A}"/>
                </a:ext>
              </a:extLst>
            </p:cNvPr>
            <p:cNvSpPr/>
            <p:nvPr/>
          </p:nvSpPr>
          <p:spPr>
            <a:xfrm rot="14940680">
              <a:off x="2562970" y="345359"/>
              <a:ext cx="720000" cy="2513234"/>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1" dirty="0"/>
            </a:p>
          </p:txBody>
        </p:sp>
        <p:sp>
          <p:nvSpPr>
            <p:cNvPr id="22" name="矩形 21">
              <a:extLst>
                <a:ext uri="{FF2B5EF4-FFF2-40B4-BE49-F238E27FC236}">
                  <a16:creationId xmlns:a16="http://schemas.microsoft.com/office/drawing/2014/main" id="{62958CF2-9BED-48C4-ABBF-C8055DCB2AA3}"/>
                </a:ext>
              </a:extLst>
            </p:cNvPr>
            <p:cNvSpPr/>
            <p:nvPr/>
          </p:nvSpPr>
          <p:spPr>
            <a:xfrm rot="9572544" flipV="1">
              <a:off x="1473827" y="1390345"/>
              <a:ext cx="2762185" cy="390866"/>
            </a:xfrm>
            <a:prstGeom prst="rect">
              <a:avLst/>
            </a:prstGeom>
          </p:spPr>
          <p:txBody>
            <a:bodyPr wrap="square">
              <a:spAutoFit/>
            </a:bodyPr>
            <a:lstStyle/>
            <a:p>
              <a:pPr algn="ctr"/>
              <a:r>
                <a:rPr lang="en-US" altLang="zh-CN" b="1" dirty="0">
                  <a:solidFill>
                    <a:schemeClr val="tx1">
                      <a:lumMod val="75000"/>
                      <a:lumOff val="25000"/>
                    </a:schemeClr>
                  </a:solidFill>
                  <a:latin typeface="Segoe UI" panose="020B0502040204020203" pitchFamily="34" charset="0"/>
                  <a:cs typeface="Segoe UI" panose="020B0502040204020203" pitchFamily="34" charset="0"/>
                </a:rPr>
                <a:t>Image generation</a:t>
              </a:r>
              <a:endParaRPr lang="zh-CN" altLang="en-US" dirty="0"/>
            </a:p>
          </p:txBody>
        </p:sp>
      </p:grpSp>
      <p:grpSp>
        <p:nvGrpSpPr>
          <p:cNvPr id="4" name="组合 3"/>
          <p:cNvGrpSpPr/>
          <p:nvPr/>
        </p:nvGrpSpPr>
        <p:grpSpPr>
          <a:xfrm>
            <a:off x="1821966" y="4530195"/>
            <a:ext cx="2336204" cy="680333"/>
            <a:chOff x="1621610" y="2687989"/>
            <a:chExt cx="2472416" cy="720000"/>
          </a:xfrm>
        </p:grpSpPr>
        <p:sp>
          <p:nvSpPr>
            <p:cNvPr id="40" name="箭头: 下 39">
              <a:extLst>
                <a:ext uri="{FF2B5EF4-FFF2-40B4-BE49-F238E27FC236}">
                  <a16:creationId xmlns:a16="http://schemas.microsoft.com/office/drawing/2014/main" id="{CEC48B70-901C-4EA6-84F0-1032A7386583}"/>
                </a:ext>
              </a:extLst>
            </p:cNvPr>
            <p:cNvSpPr/>
            <p:nvPr/>
          </p:nvSpPr>
          <p:spPr>
            <a:xfrm rot="6659320" flipV="1">
              <a:off x="2506761" y="1820724"/>
              <a:ext cx="720000" cy="245453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1"/>
            </a:p>
          </p:txBody>
        </p:sp>
        <p:sp>
          <p:nvSpPr>
            <p:cNvPr id="25" name="矩形 24">
              <a:extLst>
                <a:ext uri="{FF2B5EF4-FFF2-40B4-BE49-F238E27FC236}">
                  <a16:creationId xmlns:a16="http://schemas.microsoft.com/office/drawing/2014/main" id="{9D8FC348-1D38-4F03-9D2B-41B66828C804}"/>
                </a:ext>
              </a:extLst>
            </p:cNvPr>
            <p:cNvSpPr/>
            <p:nvPr/>
          </p:nvSpPr>
          <p:spPr>
            <a:xfrm rot="1303483">
              <a:off x="1621610" y="2816819"/>
              <a:ext cx="2355576" cy="390866"/>
            </a:xfrm>
            <a:prstGeom prst="rect">
              <a:avLst/>
            </a:prstGeom>
          </p:spPr>
          <p:txBody>
            <a:bodyPr wrap="none">
              <a:spAutoFit/>
            </a:bodyPr>
            <a:lstStyle/>
            <a:p>
              <a:pPr algn="ctr"/>
              <a:r>
                <a:rPr lang="en-US" altLang="zh-CN" b="1" dirty="0">
                  <a:solidFill>
                    <a:schemeClr val="tx1">
                      <a:lumMod val="75000"/>
                      <a:lumOff val="25000"/>
                    </a:schemeClr>
                  </a:solidFill>
                  <a:latin typeface="Segoe UI" panose="020B0502040204020203" pitchFamily="34" charset="0"/>
                  <a:cs typeface="Segoe UI" panose="020B0502040204020203" pitchFamily="34" charset="0"/>
                </a:rPr>
                <a:t>Polygon </a:t>
              </a:r>
              <a:r>
                <a:rPr lang="en-US" altLang="zh-CN" b="1" dirty="0" err="1">
                  <a:solidFill>
                    <a:schemeClr val="tx1">
                      <a:lumMod val="75000"/>
                      <a:lumOff val="25000"/>
                    </a:schemeClr>
                  </a:solidFill>
                  <a:latin typeface="Segoe UI" panose="020B0502040204020203" pitchFamily="34" charset="0"/>
                  <a:cs typeface="Segoe UI" panose="020B0502040204020203" pitchFamily="34" charset="0"/>
                </a:rPr>
                <a:t>geneation</a:t>
              </a:r>
              <a:endParaRPr lang="zh-CN" altLang="en-US" dirty="0"/>
            </a:p>
          </p:txBody>
        </p:sp>
      </p:grpSp>
      <p:sp>
        <p:nvSpPr>
          <p:cNvPr id="7" name="Rectangle 11">
            <a:extLst>
              <a:ext uri="{FF2B5EF4-FFF2-40B4-BE49-F238E27FC236}">
                <a16:creationId xmlns:a16="http://schemas.microsoft.com/office/drawing/2014/main" id="{C976AEA7-D4E0-29C0-C2E4-C4EE49FF4ED8}"/>
              </a:ext>
            </a:extLst>
          </p:cNvPr>
          <p:cNvSpPr txBox="1">
            <a:spLocks noChangeArrowheads="1"/>
          </p:cNvSpPr>
          <p:nvPr/>
        </p:nvSpPr>
        <p:spPr>
          <a:xfrm>
            <a:off x="3527996" y="115285"/>
            <a:ext cx="7560840" cy="532514"/>
          </a:xfrm>
          <a:prstGeom prst="rect">
            <a:avLst/>
          </a:prstGeom>
        </p:spPr>
        <p:txBody>
          <a:bodyPr vert="horz" lIns="91440" tIns="45720" rIns="91440" bIns="45720" rtlCol="0" anchor="ctr">
            <a:normAutofit fontScale="97500"/>
          </a:bodyPr>
          <a:lstStyle>
            <a:lvl1pPr algn="l" defTabSz="864017" rtl="0" eaLnBrk="1" latinLnBrk="0" hangingPunct="1">
              <a:lnSpc>
                <a:spcPct val="90000"/>
              </a:lnSpc>
              <a:spcBef>
                <a:spcPct val="0"/>
              </a:spcBef>
              <a:buNone/>
              <a:defRPr sz="4158" kern="1200">
                <a:solidFill>
                  <a:schemeClr val="tx1"/>
                </a:solidFill>
                <a:latin typeface="+mj-lt"/>
                <a:ea typeface="+mj-ea"/>
                <a:cs typeface="+mj-cs"/>
              </a:defRPr>
            </a:lvl1pPr>
          </a:lstStyle>
          <a:p>
            <a:pPr algn="ctr"/>
            <a:r>
              <a:rPr lang="en-US" altLang="zh-CN" sz="2800" b="1" dirty="0">
                <a:latin typeface="Arial" panose="020B0604020202020204" pitchFamily="34" charset="0"/>
                <a:ea typeface="黑体" panose="02010609060101010101" pitchFamily="49" charset="-122"/>
                <a:cs typeface="Arial" panose="020B0604020202020204" pitchFamily="34" charset="0"/>
              </a:rPr>
              <a:t>Research motivation</a:t>
            </a:r>
            <a:endParaRPr lang="zh-CN" altLang="zh-CN" sz="2800" b="1" dirty="0">
              <a:latin typeface="Arial" panose="020B0604020202020204" pitchFamily="34" charset="0"/>
              <a:ea typeface="黑体" panose="02010609060101010101" pitchFamily="49" charset="-122"/>
              <a:cs typeface="Arial" panose="020B0604020202020204" pitchFamily="34" charset="0"/>
            </a:endParaRPr>
          </a:p>
        </p:txBody>
      </p:sp>
      <p:sp>
        <p:nvSpPr>
          <p:cNvPr id="8" name="Rectangle 10">
            <a:extLst>
              <a:ext uri="{FF2B5EF4-FFF2-40B4-BE49-F238E27FC236}">
                <a16:creationId xmlns:a16="http://schemas.microsoft.com/office/drawing/2014/main" id="{6C40EAFC-B96F-10C5-F1A8-65994C759098}"/>
              </a:ext>
            </a:extLst>
          </p:cNvPr>
          <p:cNvSpPr txBox="1">
            <a:spLocks noChangeArrowheads="1"/>
          </p:cNvSpPr>
          <p:nvPr/>
        </p:nvSpPr>
        <p:spPr>
          <a:xfrm>
            <a:off x="792034" y="863823"/>
            <a:ext cx="9936421" cy="4111612"/>
          </a:xfrm>
          <a:prstGeom prst="rect">
            <a:avLst/>
          </a:prstGeom>
        </p:spPr>
        <p:txBody>
          <a:bodyPr vert="horz" lIns="91440" tIns="45720" rIns="91440" bIns="45720" rtlCol="0">
            <a:normAutofit/>
          </a:bodyPr>
          <a:lst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a:lstStyle>
          <a:p>
            <a:pPr>
              <a:lnSpc>
                <a:spcPct val="100000"/>
              </a:lnSpc>
              <a:spcBef>
                <a:spcPts val="0"/>
              </a:spcBef>
            </a:pPr>
            <a:r>
              <a:rPr lang="en-US" altLang="zh-CN" sz="2400" dirty="0">
                <a:latin typeface="Arial" panose="020B0604020202020204" pitchFamily="34" charset="0"/>
                <a:cs typeface="Arial" panose="020B0604020202020204" pitchFamily="34" charset="0"/>
              </a:rPr>
              <a:t>Image-based methods introduce noise and irregularities, while polygon-based methods cause geometric errors. Both require complex post-processing, breaking the end-to-end generation of floorplan.</a:t>
            </a:r>
            <a:endParaRPr lang="zh-CN" altLang="zh-CN" dirty="0">
              <a:latin typeface="Arial" panose="020B0604020202020204" pitchFamily="34" charset="0"/>
              <a:ea typeface="楷体_GB2312" pitchFamily="49" charset="-122"/>
              <a:cs typeface="Arial" panose="020B0604020202020204" pitchFamily="34" charset="0"/>
            </a:endParaRPr>
          </a:p>
        </p:txBody>
      </p:sp>
    </p:spTree>
    <p:extLst>
      <p:ext uri="{BB962C8B-B14F-4D97-AF65-F5344CB8AC3E}">
        <p14:creationId xmlns:p14="http://schemas.microsoft.com/office/powerpoint/2010/main" val="239616013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8"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par>
                          <p:cTn id="15" fill="hold">
                            <p:stCondLst>
                              <p:cond delay="1500"/>
                            </p:stCondLst>
                            <p:childTnLst>
                              <p:par>
                                <p:cTn id="16" presetID="10" presetClass="entr" presetSubtype="0" fill="hold" nodeType="afterEffect">
                                  <p:stCondLst>
                                    <p:cond delay="50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5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2500"/>
                            </p:stCondLst>
                            <p:childTnLst>
                              <p:par>
                                <p:cTn id="23" presetID="22" presetClass="entr" presetSubtype="8" fill="hold" nodeType="afterEffect">
                                  <p:stCondLst>
                                    <p:cond delay="50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par>
                                <p:cTn id="26" presetID="22" presetClass="entr" presetSubtype="8" fill="hold" nodeType="withEffect">
                                  <p:stCondLst>
                                    <p:cond delay="50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par>
                          <p:cTn id="29" fill="hold">
                            <p:stCondLst>
                              <p:cond delay="3500"/>
                            </p:stCondLst>
                            <p:childTnLst>
                              <p:par>
                                <p:cTn id="30" presetID="10" presetClass="entr" presetSubtype="0" fill="hold" nodeType="afterEffect">
                                  <p:stCondLst>
                                    <p:cond delay="5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par>
                          <p:cTn id="33" fill="hold">
                            <p:stCondLst>
                              <p:cond delay="4500"/>
                            </p:stCondLst>
                            <p:childTnLst>
                              <p:par>
                                <p:cTn id="34" presetID="10" presetClass="entr" presetSubtype="0" fill="hold" nodeType="afterEffect">
                                  <p:stCondLst>
                                    <p:cond delay="50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2E718-327A-F6D5-95C9-8AB0D952A8EF}"/>
            </a:ext>
          </a:extLst>
        </p:cNvPr>
        <p:cNvGrpSpPr/>
        <p:nvPr/>
      </p:nvGrpSpPr>
      <p:grpSpPr>
        <a:xfrm>
          <a:off x="0" y="0"/>
          <a:ext cx="0" cy="0"/>
          <a:chOff x="0" y="0"/>
          <a:chExt cx="0" cy="0"/>
        </a:xfrm>
      </p:grpSpPr>
      <p:sp>
        <p:nvSpPr>
          <p:cNvPr id="44" name="Rectangle 11">
            <a:extLst>
              <a:ext uri="{FF2B5EF4-FFF2-40B4-BE49-F238E27FC236}">
                <a16:creationId xmlns:a16="http://schemas.microsoft.com/office/drawing/2014/main" id="{9C5B9634-22BE-289E-64F7-DE80BAA5BC24}"/>
              </a:ext>
            </a:extLst>
          </p:cNvPr>
          <p:cNvSpPr txBox="1">
            <a:spLocks noChangeArrowheads="1"/>
          </p:cNvSpPr>
          <p:nvPr/>
        </p:nvSpPr>
        <p:spPr>
          <a:xfrm>
            <a:off x="3527996" y="115285"/>
            <a:ext cx="7560840" cy="532514"/>
          </a:xfrm>
          <a:prstGeom prst="rect">
            <a:avLst/>
          </a:prstGeom>
        </p:spPr>
        <p:txBody>
          <a:bodyPr vert="horz" lIns="91440" tIns="45720" rIns="91440" bIns="45720" rtlCol="0" anchor="ctr">
            <a:normAutofit fontScale="97500"/>
          </a:bodyPr>
          <a:lstStyle>
            <a:lvl1pPr algn="l" defTabSz="864017" rtl="0" eaLnBrk="1" latinLnBrk="0" hangingPunct="1">
              <a:lnSpc>
                <a:spcPct val="90000"/>
              </a:lnSpc>
              <a:spcBef>
                <a:spcPct val="0"/>
              </a:spcBef>
              <a:buNone/>
              <a:defRPr sz="4158" kern="1200">
                <a:solidFill>
                  <a:schemeClr val="tx1"/>
                </a:solidFill>
                <a:latin typeface="+mj-lt"/>
                <a:ea typeface="+mj-ea"/>
                <a:cs typeface="+mj-cs"/>
              </a:defRPr>
            </a:lvl1pPr>
          </a:lstStyle>
          <a:p>
            <a:pPr algn="ctr"/>
            <a:r>
              <a:rPr lang="en-US" altLang="zh-CN" sz="2800" b="1" dirty="0">
                <a:latin typeface="Arial" panose="020B0604020202020204" pitchFamily="34" charset="0"/>
                <a:ea typeface="黑体" panose="02010609060101010101" pitchFamily="49" charset="-122"/>
                <a:cs typeface="Arial" panose="020B0604020202020204" pitchFamily="34" charset="0"/>
              </a:rPr>
              <a:t>Challenge &amp; Solution</a:t>
            </a:r>
            <a:endParaRPr lang="zh-CN" altLang="en-US" sz="2800" b="1" dirty="0">
              <a:latin typeface="Arial" panose="020B0604020202020204" pitchFamily="34" charset="0"/>
              <a:ea typeface="黑体" panose="02010609060101010101" pitchFamily="49" charset="-122"/>
              <a:cs typeface="Arial" panose="020B0604020202020204" pitchFamily="34" charset="0"/>
            </a:endParaRPr>
          </a:p>
        </p:txBody>
      </p:sp>
      <p:sp>
        <p:nvSpPr>
          <p:cNvPr id="5" name="Rectangle 10">
            <a:extLst>
              <a:ext uri="{FF2B5EF4-FFF2-40B4-BE49-F238E27FC236}">
                <a16:creationId xmlns:a16="http://schemas.microsoft.com/office/drawing/2014/main" id="{6C40EAFC-B96F-10C5-F1A8-65994C759098}"/>
              </a:ext>
            </a:extLst>
          </p:cNvPr>
          <p:cNvSpPr txBox="1">
            <a:spLocks noChangeArrowheads="1"/>
          </p:cNvSpPr>
          <p:nvPr/>
        </p:nvSpPr>
        <p:spPr>
          <a:xfrm>
            <a:off x="792034" y="863823"/>
            <a:ext cx="9936421" cy="4824536"/>
          </a:xfrm>
          <a:prstGeom prst="rect">
            <a:avLst/>
          </a:prstGeom>
        </p:spPr>
        <p:txBody>
          <a:bodyPr vert="horz" lIns="91440" tIns="45720" rIns="91440" bIns="45720" rtlCol="0">
            <a:normAutofit/>
          </a:bodyPr>
          <a:lst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a:lstStyle>
          <a:p>
            <a:pPr>
              <a:lnSpc>
                <a:spcPct val="100000"/>
              </a:lnSpc>
              <a:spcBef>
                <a:spcPts val="0"/>
              </a:spcBef>
            </a:pPr>
            <a:r>
              <a:rPr lang="en-US" altLang="zh-CN" sz="2400" b="1" dirty="0">
                <a:latin typeface="Arial" panose="020B0604020202020204" pitchFamily="34" charset="0"/>
                <a:cs typeface="Arial" panose="020B0604020202020204" pitchFamily="34" charset="0"/>
              </a:rPr>
              <a:t>Challenge</a:t>
            </a:r>
          </a:p>
          <a:p>
            <a:pPr>
              <a:lnSpc>
                <a:spcPct val="100000"/>
              </a:lnSpc>
              <a:spcBef>
                <a:spcPts val="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Ensure high-quality outputs without heavy post-processing</a:t>
            </a:r>
          </a:p>
          <a:p>
            <a:pPr>
              <a:lnSpc>
                <a:spcPct val="100000"/>
              </a:lnSpc>
              <a:spcBef>
                <a:spcPts val="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Avoid geometric misalignment and semantic inconsistency</a:t>
            </a:r>
          </a:p>
          <a:p>
            <a:pPr>
              <a:lnSpc>
                <a:spcPct val="100000"/>
              </a:lnSpc>
              <a:spcBef>
                <a:spcPts val="0"/>
              </a:spcBef>
              <a:buFont typeface="Wingdings" panose="05000000000000000000" pitchFamily="2" charset="2"/>
              <a:buChar char="ü"/>
            </a:pPr>
            <a:r>
              <a:rPr lang="en-US" altLang="zh-CN" sz="2400" dirty="0">
                <a:latin typeface="Arial" panose="020B0604020202020204" pitchFamily="34" charset="0"/>
                <a:cs typeface="Arial" panose="020B0604020202020204" pitchFamily="34" charset="0"/>
              </a:rPr>
              <a:t>Flexibly generate under constraints (e.g., boundaries, graphs)</a:t>
            </a:r>
          </a:p>
          <a:p>
            <a:pPr>
              <a:lnSpc>
                <a:spcPct val="100000"/>
              </a:lnSpc>
              <a:spcBef>
                <a:spcPts val="0"/>
              </a:spcBef>
              <a:buFont typeface="Wingdings" panose="05000000000000000000" pitchFamily="2" charset="2"/>
              <a:buChar char="ü"/>
            </a:pPr>
            <a:endParaRPr lang="en-US" altLang="zh-CN" sz="2400" dirty="0">
              <a:latin typeface="Arial" panose="020B0604020202020204" pitchFamily="34" charset="0"/>
              <a:ea typeface="楷体_GB2312" pitchFamily="49" charset="-122"/>
              <a:cs typeface="Arial" panose="020B0604020202020204" pitchFamily="34" charset="0"/>
            </a:endParaRPr>
          </a:p>
          <a:p>
            <a:pPr>
              <a:lnSpc>
                <a:spcPct val="100000"/>
              </a:lnSpc>
              <a:spcBef>
                <a:spcPts val="0"/>
              </a:spcBef>
            </a:pPr>
            <a:r>
              <a:rPr lang="en-US" altLang="zh-CN" sz="2400" b="1">
                <a:latin typeface="Arial" panose="020B0604020202020204" pitchFamily="34" charset="0"/>
                <a:ea typeface="楷体_GB2312" pitchFamily="49" charset="-122"/>
                <a:cs typeface="Arial" panose="020B0604020202020204" pitchFamily="34" charset="0"/>
              </a:rPr>
              <a:t>Solution</a:t>
            </a:r>
            <a:endParaRPr lang="en-US" altLang="zh-CN" sz="2400" b="1" dirty="0">
              <a:latin typeface="Arial" panose="020B0604020202020204" pitchFamily="34" charset="0"/>
              <a:ea typeface="楷体_GB2312" pitchFamily="49" charset="-122"/>
              <a:cs typeface="Arial" panose="020B0604020202020204" pitchFamily="34" charset="0"/>
            </a:endParaRPr>
          </a:p>
          <a:p>
            <a:pPr>
              <a:lnSpc>
                <a:spcPct val="100000"/>
              </a:lnSpc>
              <a:spcBef>
                <a:spcPts val="0"/>
              </a:spcBef>
              <a:buFont typeface="Wingdings" panose="05000000000000000000" pitchFamily="2" charset="2"/>
              <a:buChar char="Ø"/>
            </a:pPr>
            <a:r>
              <a:rPr lang="en-US" altLang="zh-CN" sz="2400">
                <a:latin typeface="Arial" panose="020B0604020202020204" pitchFamily="34" charset="0"/>
                <a:cs typeface="Arial" panose="020B0604020202020204" pitchFamily="34" charset="0"/>
              </a:rPr>
              <a:t>FloorplanSBS: division-and-labeling </a:t>
            </a:r>
            <a:r>
              <a:rPr lang="en-US" altLang="zh-CN" sz="2400" dirty="0">
                <a:latin typeface="Arial" panose="020B0604020202020204" pitchFamily="34" charset="0"/>
                <a:cs typeface="Arial" panose="020B0604020202020204" pitchFamily="34" charset="0"/>
              </a:rPr>
              <a:t>scheme</a:t>
            </a:r>
          </a:p>
          <a:p>
            <a:pPr>
              <a:lnSpc>
                <a:spcPct val="100000"/>
              </a:lnSpc>
              <a:spcBef>
                <a:spcPts val="0"/>
              </a:spcBef>
              <a:buFont typeface="Wingdings" panose="05000000000000000000" pitchFamily="2" charset="2"/>
              <a:buChar char="Ø"/>
            </a:pPr>
            <a:r>
              <a:rPr lang="en-US" altLang="zh-CN" sz="2400" dirty="0">
                <a:latin typeface="Arial" panose="020B0604020202020204" pitchFamily="34" charset="0"/>
                <a:cs typeface="Arial" panose="020B0604020202020204" pitchFamily="34" charset="0"/>
              </a:rPr>
              <a:t>Division stage: partition design space into rectangular patches</a:t>
            </a:r>
          </a:p>
          <a:p>
            <a:pPr>
              <a:lnSpc>
                <a:spcPct val="100000"/>
              </a:lnSpc>
              <a:spcBef>
                <a:spcPts val="0"/>
              </a:spcBef>
              <a:buFont typeface="Wingdings" panose="05000000000000000000" pitchFamily="2" charset="2"/>
              <a:buChar char="Ø"/>
            </a:pPr>
            <a:r>
              <a:rPr lang="en-US" altLang="zh-CN" sz="2400" dirty="0">
                <a:latin typeface="Arial" panose="020B0604020202020204" pitchFamily="34" charset="0"/>
                <a:cs typeface="Arial" panose="020B0604020202020204" pitchFamily="34" charset="0"/>
              </a:rPr>
              <a:t>Labeling stage: assign semantic label to each patch</a:t>
            </a:r>
          </a:p>
          <a:p>
            <a:pPr>
              <a:lnSpc>
                <a:spcPct val="100000"/>
              </a:lnSpc>
              <a:spcBef>
                <a:spcPts val="0"/>
              </a:spcBef>
              <a:buFont typeface="Wingdings" panose="05000000000000000000" pitchFamily="2" charset="2"/>
              <a:buChar char="Ø"/>
            </a:pPr>
            <a:r>
              <a:rPr lang="en-US" altLang="zh-CN" sz="2400" dirty="0">
                <a:latin typeface="Arial" panose="020B0604020202020204" pitchFamily="34" charset="0"/>
                <a:cs typeface="Arial" panose="020B0604020202020204" pitchFamily="34" charset="0"/>
              </a:rPr>
              <a:t>Output: directly obtain a vectorized floorplan</a:t>
            </a:r>
          </a:p>
        </p:txBody>
      </p:sp>
    </p:spTree>
    <p:extLst>
      <p:ext uri="{BB962C8B-B14F-4D97-AF65-F5344CB8AC3E}">
        <p14:creationId xmlns:p14="http://schemas.microsoft.com/office/powerpoint/2010/main" val="3747032944"/>
      </p:ext>
    </p:extLst>
  </p:cSld>
  <p:clrMapOvr>
    <a:masterClrMapping/>
  </p:clrMapOvr>
  <mc:AlternateContent xmlns:mc="http://schemas.openxmlformats.org/markup-compatibility/2006" xmlns:p14="http://schemas.microsoft.com/office/powerpoint/2010/main">
    <mc:Choice Requires="p14">
      <p:transition p14:dur="10" advTm="15000"/>
    </mc:Choice>
    <mc:Fallback xmlns="">
      <p:transition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1000"/>
                                        <p:tgtEl>
                                          <p:spTgt spid="5">
                                            <p:txEl>
                                              <p:pRg st="1" end="1"/>
                                            </p:txEl>
                                          </p:spTgt>
                                        </p:tgtEl>
                                      </p:cBhvr>
                                    </p:animEffect>
                                  </p:childTnLst>
                                </p:cTn>
                              </p:par>
                            </p:childTnLst>
                          </p:cTn>
                        </p:par>
                        <p:par>
                          <p:cTn id="8" fill="hold">
                            <p:stCondLst>
                              <p:cond delay="2000"/>
                            </p:stCondLst>
                            <p:childTnLst>
                              <p:par>
                                <p:cTn id="9" presetID="22" presetClass="entr" presetSubtype="8" fill="hold" nodeType="afterEffect">
                                  <p:stCondLst>
                                    <p:cond delay="50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wipe(left)">
                                      <p:cBhvr>
                                        <p:cTn id="11" dur="1000"/>
                                        <p:tgtEl>
                                          <p:spTgt spid="5">
                                            <p:txEl>
                                              <p:pRg st="2" end="2"/>
                                            </p:txEl>
                                          </p:spTgt>
                                        </p:tgtEl>
                                      </p:cBhvr>
                                    </p:animEffect>
                                  </p:childTnLst>
                                </p:cTn>
                              </p:par>
                            </p:childTnLst>
                          </p:cTn>
                        </p:par>
                        <p:par>
                          <p:cTn id="12" fill="hold">
                            <p:stCondLst>
                              <p:cond delay="3500"/>
                            </p:stCondLst>
                            <p:childTnLst>
                              <p:par>
                                <p:cTn id="13" presetID="22" presetClass="entr" presetSubtype="8" fill="hold" nodeType="afterEffect">
                                  <p:stCondLst>
                                    <p:cond delay="50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wipe(left)">
                                      <p:cBhvr>
                                        <p:cTn id="15" dur="1000"/>
                                        <p:tgtEl>
                                          <p:spTgt spid="5">
                                            <p:txEl>
                                              <p:pRg st="3" end="3"/>
                                            </p:txEl>
                                          </p:spTgt>
                                        </p:tgtEl>
                                      </p:cBhvr>
                                    </p:animEffect>
                                  </p:childTnLst>
                                </p:cTn>
                              </p:par>
                            </p:childTnLst>
                          </p:cTn>
                        </p:par>
                        <p:par>
                          <p:cTn id="16" fill="hold">
                            <p:stCondLst>
                              <p:cond delay="5000"/>
                            </p:stCondLst>
                            <p:childTnLst>
                              <p:par>
                                <p:cTn id="17" presetID="22" presetClass="entr" presetSubtype="8" fill="hold" nodeType="afterEffect">
                                  <p:stCondLst>
                                    <p:cond delay="100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wipe(left)">
                                      <p:cBhvr>
                                        <p:cTn id="19" dur="1000"/>
                                        <p:tgtEl>
                                          <p:spTgt spid="5">
                                            <p:txEl>
                                              <p:pRg st="6" end="6"/>
                                            </p:txEl>
                                          </p:spTgt>
                                        </p:tgtEl>
                                      </p:cBhvr>
                                    </p:animEffect>
                                  </p:childTnLst>
                                </p:cTn>
                              </p:par>
                            </p:childTnLst>
                          </p:cTn>
                        </p:par>
                        <p:par>
                          <p:cTn id="20" fill="hold">
                            <p:stCondLst>
                              <p:cond delay="7000"/>
                            </p:stCondLst>
                            <p:childTnLst>
                              <p:par>
                                <p:cTn id="21" presetID="22" presetClass="entr" presetSubtype="8" fill="hold" nodeType="afterEffect">
                                  <p:stCondLst>
                                    <p:cond delay="50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wipe(left)">
                                      <p:cBhvr>
                                        <p:cTn id="23" dur="1000"/>
                                        <p:tgtEl>
                                          <p:spTgt spid="5">
                                            <p:txEl>
                                              <p:pRg st="7" end="7"/>
                                            </p:txEl>
                                          </p:spTgt>
                                        </p:tgtEl>
                                      </p:cBhvr>
                                    </p:animEffect>
                                  </p:childTnLst>
                                </p:cTn>
                              </p:par>
                            </p:childTnLst>
                          </p:cTn>
                        </p:par>
                        <p:par>
                          <p:cTn id="24" fill="hold">
                            <p:stCondLst>
                              <p:cond delay="8500"/>
                            </p:stCondLst>
                            <p:childTnLst>
                              <p:par>
                                <p:cTn id="25" presetID="22" presetClass="entr" presetSubtype="8" fill="hold" nodeType="afterEffect">
                                  <p:stCondLst>
                                    <p:cond delay="50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left)">
                                      <p:cBhvr>
                                        <p:cTn id="27" dur="1000"/>
                                        <p:tgtEl>
                                          <p:spTgt spid="5">
                                            <p:txEl>
                                              <p:pRg st="8" end="8"/>
                                            </p:txEl>
                                          </p:spTgt>
                                        </p:tgtEl>
                                      </p:cBhvr>
                                    </p:animEffect>
                                  </p:childTnLst>
                                </p:cTn>
                              </p:par>
                            </p:childTnLst>
                          </p:cTn>
                        </p:par>
                        <p:par>
                          <p:cTn id="28" fill="hold">
                            <p:stCondLst>
                              <p:cond delay="10000"/>
                            </p:stCondLst>
                            <p:childTnLst>
                              <p:par>
                                <p:cTn id="29" presetID="22" presetClass="entr" presetSubtype="8" fill="hold" nodeType="afterEffect">
                                  <p:stCondLst>
                                    <p:cond delay="500"/>
                                  </p:stCondLst>
                                  <p:childTnLst>
                                    <p:set>
                                      <p:cBhvr>
                                        <p:cTn id="30" dur="1" fill="hold">
                                          <p:stCondLst>
                                            <p:cond delay="0"/>
                                          </p:stCondLst>
                                        </p:cTn>
                                        <p:tgtEl>
                                          <p:spTgt spid="5">
                                            <p:txEl>
                                              <p:pRg st="9" end="9"/>
                                            </p:txEl>
                                          </p:spTgt>
                                        </p:tgtEl>
                                        <p:attrNameLst>
                                          <p:attrName>style.visibility</p:attrName>
                                        </p:attrNameLst>
                                      </p:cBhvr>
                                      <p:to>
                                        <p:strVal val="visible"/>
                                      </p:to>
                                    </p:set>
                                    <p:animEffect transition="in" filter="wipe(left)">
                                      <p:cBhvr>
                                        <p:cTn id="31" dur="10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1"/>
          <p:cNvSpPr txBox="1">
            <a:spLocks noChangeArrowheads="1"/>
          </p:cNvSpPr>
          <p:nvPr/>
        </p:nvSpPr>
        <p:spPr>
          <a:xfrm>
            <a:off x="3527996" y="115285"/>
            <a:ext cx="7560840" cy="532514"/>
          </a:xfrm>
          <a:prstGeom prst="rect">
            <a:avLst/>
          </a:prstGeom>
        </p:spPr>
        <p:txBody>
          <a:bodyPr vert="horz" lIns="91440" tIns="45720" rIns="91440" bIns="45720" rtlCol="0" anchor="ctr">
            <a:normAutofit fontScale="97500"/>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algn="ctr"/>
            <a:r>
              <a:rPr lang="en-US" altLang="zh-CN" sz="2800" b="1" dirty="0">
                <a:latin typeface="Arial" panose="020B0604020202020204" pitchFamily="34" charset="0"/>
                <a:ea typeface="黑体" panose="02010609060101010101" charset="-122"/>
                <a:cs typeface="Arial" panose="020B0604020202020204" pitchFamily="34" charset="0"/>
              </a:rPr>
              <a:t>Floorplan representation</a:t>
            </a:r>
            <a:endParaRPr lang="zh-CN" altLang="en-US" sz="2800" b="1" dirty="0">
              <a:latin typeface="Arial" panose="020B0604020202020204" pitchFamily="34" charset="0"/>
              <a:ea typeface="黑体" panose="02010609060101010101" charset="-122"/>
              <a:cs typeface="Arial" panose="020B0604020202020204" pitchFamily="34" charset="0"/>
            </a:endParaRPr>
          </a:p>
        </p:txBody>
      </p:sp>
      <p:pic>
        <p:nvPicPr>
          <p:cNvPr id="2" name="图片 1"/>
          <p:cNvPicPr>
            <a:picLocks noChangeAspect="1"/>
          </p:cNvPicPr>
          <p:nvPr/>
        </p:nvPicPr>
        <p:blipFill>
          <a:blip r:embed="rId3"/>
          <a:stretch>
            <a:fillRect/>
          </a:stretch>
        </p:blipFill>
        <p:spPr>
          <a:xfrm>
            <a:off x="3241295" y="1655911"/>
            <a:ext cx="5037898" cy="4401286"/>
          </a:xfrm>
          <a:prstGeom prst="rect">
            <a:avLst/>
          </a:prstGeom>
        </p:spPr>
      </p:pic>
      <p:sp>
        <p:nvSpPr>
          <p:cNvPr id="3" name="Rectangle 10">
            <a:extLst>
              <a:ext uri="{FF2B5EF4-FFF2-40B4-BE49-F238E27FC236}">
                <a16:creationId xmlns:a16="http://schemas.microsoft.com/office/drawing/2014/main" id="{CEEC7819-2EC6-6DE8-5E7C-C3E3B52A0E0E}"/>
              </a:ext>
            </a:extLst>
          </p:cNvPr>
          <p:cNvSpPr txBox="1">
            <a:spLocks noChangeArrowheads="1"/>
          </p:cNvSpPr>
          <p:nvPr/>
        </p:nvSpPr>
        <p:spPr>
          <a:xfrm>
            <a:off x="792034" y="863823"/>
            <a:ext cx="10368810" cy="4111612"/>
          </a:xfrm>
          <a:prstGeom prst="rect">
            <a:avLst/>
          </a:prstGeom>
        </p:spPr>
        <p:txBody>
          <a:bodyPr vert="horz" lIns="91440" tIns="45720" rIns="91440" bIns="45720" rtlCol="0">
            <a:normAutofit/>
          </a:bodyPr>
          <a:lst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a:lstStyle>
          <a:p>
            <a:pPr>
              <a:lnSpc>
                <a:spcPct val="100000"/>
              </a:lnSpc>
              <a:spcBef>
                <a:spcPts val="0"/>
              </a:spcBef>
            </a:pPr>
            <a:r>
              <a:rPr lang="en-US" altLang="zh-CN" sz="2400" dirty="0">
                <a:latin typeface="Arial" panose="020B0604020202020204" pitchFamily="34" charset="0"/>
                <a:ea typeface="宋体" panose="02010600030101010101" pitchFamily="2" charset="-122"/>
                <a:cs typeface="Arial" panose="020B0604020202020204" pitchFamily="34" charset="0"/>
              </a:rPr>
              <a:t>Representing floorplans as a collection of semantic patches enables precise and well-structured floorplan representation.</a:t>
            </a:r>
          </a:p>
          <a:p>
            <a:pPr marL="0" indent="0">
              <a:lnSpc>
                <a:spcPct val="100000"/>
              </a:lnSpc>
              <a:spcBef>
                <a:spcPts val="0"/>
              </a:spcBef>
              <a:buNone/>
            </a:pPr>
            <a:br>
              <a:rPr lang="zh-CN" altLang="en-US" dirty="0"/>
            </a:br>
            <a:endParaRPr lang="en-US" altLang="zh-CN" dirty="0">
              <a:ea typeface="楷体_GB2312" pitchFamily="49" charset="-122"/>
            </a:endParaRPr>
          </a:p>
          <a:p>
            <a:endParaRPr lang="zh-CN" altLang="zh-CN" dirty="0">
              <a:ea typeface="楷体_GB2312" pitchFamily="49" charset="-122"/>
            </a:endParaRPr>
          </a:p>
        </p:txBody>
      </p:sp>
    </p:spTree>
    <p:extLst>
      <p:ext uri="{BB962C8B-B14F-4D97-AF65-F5344CB8AC3E}">
        <p14:creationId xmlns:p14="http://schemas.microsoft.com/office/powerpoint/2010/main" val="91088029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500"/>
                                  </p:stCondLst>
                                  <p:childTnLst>
                                    <p:animRot by="120000">
                                      <p:cBhvr>
                                        <p:cTn id="6" dur="200" fill="hold">
                                          <p:stCondLst>
                                            <p:cond delay="0"/>
                                          </p:stCondLst>
                                        </p:cTn>
                                        <p:tgtEl>
                                          <p:spTgt spid="2"/>
                                        </p:tgtEl>
                                        <p:attrNameLst>
                                          <p:attrName>r</p:attrName>
                                        </p:attrNameLst>
                                      </p:cBhvr>
                                    </p:animRot>
                                    <p:animRot by="-240000">
                                      <p:cBhvr>
                                        <p:cTn id="7" dur="400" fill="hold">
                                          <p:stCondLst>
                                            <p:cond delay="400"/>
                                          </p:stCondLst>
                                        </p:cTn>
                                        <p:tgtEl>
                                          <p:spTgt spid="2"/>
                                        </p:tgtEl>
                                        <p:attrNameLst>
                                          <p:attrName>r</p:attrName>
                                        </p:attrNameLst>
                                      </p:cBhvr>
                                    </p:animRot>
                                    <p:animRot by="240000">
                                      <p:cBhvr>
                                        <p:cTn id="8" dur="400" fill="hold">
                                          <p:stCondLst>
                                            <p:cond delay="800"/>
                                          </p:stCondLst>
                                        </p:cTn>
                                        <p:tgtEl>
                                          <p:spTgt spid="2"/>
                                        </p:tgtEl>
                                        <p:attrNameLst>
                                          <p:attrName>r</p:attrName>
                                        </p:attrNameLst>
                                      </p:cBhvr>
                                    </p:animRot>
                                    <p:animRot by="-240000">
                                      <p:cBhvr>
                                        <p:cTn id="9" dur="400" fill="hold">
                                          <p:stCondLst>
                                            <p:cond delay="1200"/>
                                          </p:stCondLst>
                                        </p:cTn>
                                        <p:tgtEl>
                                          <p:spTgt spid="2"/>
                                        </p:tgtEl>
                                        <p:attrNameLst>
                                          <p:attrName>r</p:attrName>
                                        </p:attrNameLst>
                                      </p:cBhvr>
                                    </p:animRot>
                                    <p:animRot by="120000">
                                      <p:cBhvr>
                                        <p:cTn id="10" dur="400" fill="hold">
                                          <p:stCondLst>
                                            <p:cond delay="16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1"/>
          <p:cNvSpPr txBox="1">
            <a:spLocks noChangeArrowheads="1"/>
          </p:cNvSpPr>
          <p:nvPr/>
        </p:nvSpPr>
        <p:spPr>
          <a:xfrm>
            <a:off x="3527996" y="115285"/>
            <a:ext cx="7560840" cy="532514"/>
          </a:xfrm>
          <a:prstGeom prst="rect">
            <a:avLst/>
          </a:prstGeom>
        </p:spPr>
        <p:txBody>
          <a:bodyPr vert="horz" lIns="91440" tIns="45720" rIns="91440" bIns="45720" rtlCol="0" anchor="ctr">
            <a:normAutofit fontScale="97500"/>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algn="ctr"/>
            <a:r>
              <a:rPr lang="en-US" altLang="zh-CN" sz="2800" b="1">
                <a:latin typeface="Arial" panose="020B0604020202020204" pitchFamily="34" charset="0"/>
                <a:ea typeface="黑体" panose="02010609060101010101" charset="-122"/>
                <a:cs typeface="Arial" panose="020B0604020202020204" pitchFamily="34" charset="0"/>
              </a:rPr>
              <a:t>Overview</a:t>
            </a:r>
            <a:endParaRPr lang="zh-CN" altLang="en-US" sz="2800" b="1" dirty="0">
              <a:latin typeface="Arial" panose="020B0604020202020204" pitchFamily="34" charset="0"/>
              <a:ea typeface="黑体" panose="02010609060101010101" charset="-122"/>
              <a:cs typeface="Arial" panose="020B0604020202020204" pitchFamily="34" charset="0"/>
            </a:endParaRPr>
          </a:p>
        </p:txBody>
      </p:sp>
      <p:sp>
        <p:nvSpPr>
          <p:cNvPr id="2" name="Rectangle 10">
            <a:extLst>
              <a:ext uri="{FF2B5EF4-FFF2-40B4-BE49-F238E27FC236}">
                <a16:creationId xmlns:a16="http://schemas.microsoft.com/office/drawing/2014/main" id="{51EA51CB-DE42-7438-AAE3-71425D5A1161}"/>
              </a:ext>
            </a:extLst>
          </p:cNvPr>
          <p:cNvSpPr txBox="1">
            <a:spLocks noChangeArrowheads="1"/>
          </p:cNvSpPr>
          <p:nvPr/>
        </p:nvSpPr>
        <p:spPr>
          <a:xfrm>
            <a:off x="792034" y="863823"/>
            <a:ext cx="10368810" cy="4111612"/>
          </a:xfrm>
          <a:prstGeom prst="rect">
            <a:avLst/>
          </a:prstGeom>
        </p:spPr>
        <p:txBody>
          <a:bodyPr vert="horz" lIns="91440" tIns="45720" rIns="91440" bIns="45720" rtlCol="0">
            <a:normAutofit/>
          </a:bodyPr>
          <a:lst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a:lstStyle>
          <a:p>
            <a:pPr>
              <a:lnSpc>
                <a:spcPct val="100000"/>
              </a:lnSpc>
              <a:spcBef>
                <a:spcPts val="0"/>
              </a:spcBef>
            </a:pPr>
            <a:r>
              <a:rPr lang="en-US" altLang="zh-CN" sz="2400" dirty="0">
                <a:latin typeface="Arial" panose="020B0604020202020204" pitchFamily="34" charset="0"/>
                <a:cs typeface="Arial" panose="020B0604020202020204" pitchFamily="34" charset="0"/>
              </a:rPr>
              <a:t>FloorplanSBS directly generates high-quality vectorized floorplans through patch generation and floorplan segmentation.</a:t>
            </a:r>
            <a:br>
              <a:rPr lang="zh-CN" altLang="en-US" dirty="0"/>
            </a:br>
            <a:endParaRPr lang="en-US" altLang="zh-CN" dirty="0">
              <a:ea typeface="楷体_GB2312" pitchFamily="49" charset="-122"/>
            </a:endParaRPr>
          </a:p>
          <a:p>
            <a:endParaRPr lang="zh-CN" altLang="zh-CN" dirty="0">
              <a:ea typeface="楷体_GB2312" pitchFamily="49" charset="-122"/>
            </a:endParaRPr>
          </a:p>
        </p:txBody>
      </p:sp>
      <p:pic>
        <p:nvPicPr>
          <p:cNvPr id="5" name="图片 4">
            <a:extLst>
              <a:ext uri="{FF2B5EF4-FFF2-40B4-BE49-F238E27FC236}">
                <a16:creationId xmlns:a16="http://schemas.microsoft.com/office/drawing/2014/main" id="{252CBD1F-5F5D-EACC-E30A-206C744194DD}"/>
              </a:ext>
            </a:extLst>
          </p:cNvPr>
          <p:cNvPicPr>
            <a:picLocks noChangeAspect="1"/>
          </p:cNvPicPr>
          <p:nvPr/>
        </p:nvPicPr>
        <p:blipFill>
          <a:blip r:embed="rId3"/>
          <a:stretch>
            <a:fillRect/>
          </a:stretch>
        </p:blipFill>
        <p:spPr>
          <a:xfrm>
            <a:off x="1260244" y="1954030"/>
            <a:ext cx="9000000" cy="3638385"/>
          </a:xfrm>
          <a:prstGeom prst="rect">
            <a:avLst/>
          </a:prstGeom>
        </p:spPr>
      </p:pic>
    </p:spTree>
    <p:extLst>
      <p:ext uri="{BB962C8B-B14F-4D97-AF65-F5344CB8AC3E}">
        <p14:creationId xmlns:p14="http://schemas.microsoft.com/office/powerpoint/2010/main" val="28786090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15265" y="2306741"/>
            <a:ext cx="10940415" cy="2589530"/>
          </a:xfrm>
          <a:prstGeom prst="rect">
            <a:avLst/>
          </a:prstGeom>
        </p:spPr>
      </p:pic>
      <p:sp>
        <p:nvSpPr>
          <p:cNvPr id="4" name="Rectangle 11">
            <a:extLst>
              <a:ext uri="{FF2B5EF4-FFF2-40B4-BE49-F238E27FC236}">
                <a16:creationId xmlns:a16="http://schemas.microsoft.com/office/drawing/2014/main" id="{B38CBE69-B803-3D9B-EE90-AACCFBFC8345}"/>
              </a:ext>
            </a:extLst>
          </p:cNvPr>
          <p:cNvSpPr txBox="1">
            <a:spLocks noChangeArrowheads="1"/>
          </p:cNvSpPr>
          <p:nvPr/>
        </p:nvSpPr>
        <p:spPr>
          <a:xfrm>
            <a:off x="3527996" y="115285"/>
            <a:ext cx="7560840" cy="532514"/>
          </a:xfrm>
          <a:prstGeom prst="rect">
            <a:avLst/>
          </a:prstGeom>
        </p:spPr>
        <p:txBody>
          <a:bodyPr vert="horz" lIns="91440" tIns="45720" rIns="91440" bIns="45720" rtlCol="0" anchor="ctr">
            <a:normAutofit fontScale="97500"/>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algn="ctr"/>
            <a:r>
              <a:rPr lang="en-US" altLang="zh-CN" sz="2800" b="1" dirty="0">
                <a:latin typeface="Arial" panose="020B0604020202020204" pitchFamily="34" charset="0"/>
                <a:ea typeface="黑体" panose="02010609060101010101" charset="-122"/>
                <a:cs typeface="Arial" panose="020B0604020202020204" pitchFamily="34" charset="0"/>
              </a:rPr>
              <a:t>Patch generation</a:t>
            </a:r>
            <a:endParaRPr lang="zh-CN" altLang="en-US" sz="2800" b="1" dirty="0">
              <a:latin typeface="Arial" panose="020B0604020202020204" pitchFamily="34" charset="0"/>
              <a:ea typeface="黑体" panose="02010609060101010101" charset="-122"/>
              <a:cs typeface="Arial" panose="020B0604020202020204" pitchFamily="34" charset="0"/>
            </a:endParaRPr>
          </a:p>
        </p:txBody>
      </p:sp>
      <p:sp>
        <p:nvSpPr>
          <p:cNvPr id="5" name="Rectangle 10">
            <a:extLst>
              <a:ext uri="{FF2B5EF4-FFF2-40B4-BE49-F238E27FC236}">
                <a16:creationId xmlns:a16="http://schemas.microsoft.com/office/drawing/2014/main" id="{8D56F213-37AE-8D22-52B5-E02C58A0C43E}"/>
              </a:ext>
            </a:extLst>
          </p:cNvPr>
          <p:cNvSpPr txBox="1">
            <a:spLocks noChangeArrowheads="1"/>
          </p:cNvSpPr>
          <p:nvPr/>
        </p:nvSpPr>
        <p:spPr>
          <a:xfrm>
            <a:off x="792034" y="863823"/>
            <a:ext cx="10368810" cy="4111612"/>
          </a:xfrm>
          <a:prstGeom prst="rect">
            <a:avLst/>
          </a:prstGeom>
        </p:spPr>
        <p:txBody>
          <a:bodyPr vert="horz" lIns="91440" tIns="45720" rIns="91440" bIns="45720" rtlCol="0">
            <a:normAutofit/>
          </a:bodyPr>
          <a:lst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a:lstStyle>
          <a:p>
            <a:pPr>
              <a:lnSpc>
                <a:spcPct val="100000"/>
              </a:lnSpc>
              <a:spcBef>
                <a:spcPts val="0"/>
              </a:spcBef>
            </a:pPr>
            <a:r>
              <a:rPr lang="en-US" altLang="zh-CN" sz="2400" dirty="0">
                <a:latin typeface="Arial" panose="020B0604020202020204" pitchFamily="34" charset="0"/>
                <a:ea typeface="宋体" panose="02010600030101010101" pitchFamily="2" charset="-122"/>
                <a:cs typeface="Arial" panose="020B0604020202020204" pitchFamily="34" charset="0"/>
              </a:rPr>
              <a:t>FloorplanSBS formulates scanline discrimination as a binary classification task, generating non-uniform pathches to support subsequent floorplan segmentation.</a:t>
            </a:r>
            <a:br>
              <a:rPr lang="zh-CN" altLang="en-US" dirty="0"/>
            </a:br>
            <a:endParaRPr lang="en-US" altLang="zh-CN" dirty="0">
              <a:ea typeface="楷体_GB2312" pitchFamily="49" charset="-122"/>
            </a:endParaRPr>
          </a:p>
          <a:p>
            <a:endParaRPr lang="zh-CN" altLang="zh-CN" dirty="0">
              <a:ea typeface="楷体_GB2312" pitchFamily="49" charset="-122"/>
            </a:endParaRPr>
          </a:p>
        </p:txBody>
      </p:sp>
    </p:spTree>
    <p:extLst>
      <p:ext uri="{BB962C8B-B14F-4D97-AF65-F5344CB8AC3E}">
        <p14:creationId xmlns:p14="http://schemas.microsoft.com/office/powerpoint/2010/main" val="2150622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19455" y="1944370"/>
            <a:ext cx="10199370" cy="3227070"/>
          </a:xfrm>
          <a:prstGeom prst="rect">
            <a:avLst/>
          </a:prstGeom>
        </p:spPr>
      </p:pic>
      <p:sp>
        <p:nvSpPr>
          <p:cNvPr id="3" name="Rectangle 11">
            <a:extLst>
              <a:ext uri="{FF2B5EF4-FFF2-40B4-BE49-F238E27FC236}">
                <a16:creationId xmlns:a16="http://schemas.microsoft.com/office/drawing/2014/main" id="{300A4844-BCF9-D0F4-C493-83DC6E31AD9B}"/>
              </a:ext>
            </a:extLst>
          </p:cNvPr>
          <p:cNvSpPr txBox="1">
            <a:spLocks noChangeArrowheads="1"/>
          </p:cNvSpPr>
          <p:nvPr/>
        </p:nvSpPr>
        <p:spPr>
          <a:xfrm>
            <a:off x="3527996" y="115285"/>
            <a:ext cx="7560840" cy="532514"/>
          </a:xfrm>
          <a:prstGeom prst="rect">
            <a:avLst/>
          </a:prstGeom>
        </p:spPr>
        <p:txBody>
          <a:bodyPr vert="horz" lIns="91440" tIns="45720" rIns="91440" bIns="45720" rtlCol="0" anchor="ctr">
            <a:normAutofit fontScale="97500"/>
          </a:bodyPr>
          <a:lstStyle>
            <a:lvl1pPr algn="l" defTabSz="864235" rtl="0" eaLnBrk="1" latinLnBrk="0" hangingPunct="1">
              <a:lnSpc>
                <a:spcPct val="90000"/>
              </a:lnSpc>
              <a:spcBef>
                <a:spcPct val="0"/>
              </a:spcBef>
              <a:buNone/>
              <a:defRPr sz="4160" kern="1200">
                <a:solidFill>
                  <a:schemeClr val="tx1"/>
                </a:solidFill>
                <a:latin typeface="+mj-lt"/>
                <a:ea typeface="+mj-ea"/>
                <a:cs typeface="+mj-cs"/>
              </a:defRPr>
            </a:lvl1pPr>
          </a:lstStyle>
          <a:p>
            <a:pPr algn="ctr"/>
            <a:r>
              <a:rPr lang="en-US" altLang="zh-CN" sz="2800" b="1" dirty="0">
                <a:latin typeface="Arial" panose="020B0604020202020204" pitchFamily="34" charset="0"/>
                <a:ea typeface="黑体" panose="02010609060101010101" charset="-122"/>
                <a:cs typeface="Arial" panose="020B0604020202020204" pitchFamily="34" charset="0"/>
              </a:rPr>
              <a:t>Patch generation</a:t>
            </a:r>
            <a:endParaRPr lang="zh-CN" altLang="en-US" sz="2800" b="1" dirty="0">
              <a:latin typeface="Arial" panose="020B0604020202020204" pitchFamily="34" charset="0"/>
              <a:ea typeface="黑体" panose="02010609060101010101" charset="-122"/>
              <a:cs typeface="Arial" panose="020B0604020202020204" pitchFamily="34" charset="0"/>
            </a:endParaRPr>
          </a:p>
        </p:txBody>
      </p:sp>
      <p:sp>
        <p:nvSpPr>
          <p:cNvPr id="4" name="Rectangle 10">
            <a:extLst>
              <a:ext uri="{FF2B5EF4-FFF2-40B4-BE49-F238E27FC236}">
                <a16:creationId xmlns:a16="http://schemas.microsoft.com/office/drawing/2014/main" id="{019ED216-14A3-32E9-417E-E0E36A0F1347}"/>
              </a:ext>
            </a:extLst>
          </p:cNvPr>
          <p:cNvSpPr txBox="1">
            <a:spLocks noChangeArrowheads="1"/>
          </p:cNvSpPr>
          <p:nvPr/>
        </p:nvSpPr>
        <p:spPr>
          <a:xfrm>
            <a:off x="792034" y="863823"/>
            <a:ext cx="10368810" cy="4111612"/>
          </a:xfrm>
          <a:prstGeom prst="rect">
            <a:avLst/>
          </a:prstGeom>
        </p:spPr>
        <p:txBody>
          <a:bodyPr vert="horz" lIns="91440" tIns="45720" rIns="91440" bIns="45720" rtlCol="0">
            <a:normAutofit/>
          </a:bodyPr>
          <a:lst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a:lstStyle>
          <a:p>
            <a:pPr>
              <a:lnSpc>
                <a:spcPct val="100000"/>
              </a:lnSpc>
              <a:spcBef>
                <a:spcPts val="0"/>
              </a:spcBef>
            </a:pPr>
            <a:r>
              <a:rPr lang="en-US" altLang="zh-CN" sz="2400" dirty="0">
                <a:latin typeface="Arial" panose="020B0604020202020204" pitchFamily="34" charset="0"/>
                <a:ea typeface="宋体" panose="02010600030101010101" pitchFamily="2" charset="-122"/>
                <a:cs typeface="Arial" panose="020B0604020202020204" pitchFamily="34" charset="0"/>
              </a:rPr>
              <a:t>The patch generation produces adaptive non-uniform patches tailored to different floorplans, providing a structural foundation for floorplan generation.</a:t>
            </a:r>
            <a:br>
              <a:rPr lang="zh-CN" altLang="en-US" dirty="0"/>
            </a:br>
            <a:endParaRPr lang="en-US" altLang="zh-CN" dirty="0">
              <a:ea typeface="楷体_GB2312" pitchFamily="49" charset="-122"/>
            </a:endParaRPr>
          </a:p>
          <a:p>
            <a:endParaRPr lang="zh-CN" altLang="zh-CN" dirty="0">
              <a:ea typeface="楷体_GB2312" pitchFamily="49" charset="-122"/>
            </a:endParaRPr>
          </a:p>
        </p:txBody>
      </p:sp>
    </p:spTree>
    <p:extLst>
      <p:ext uri="{BB962C8B-B14F-4D97-AF65-F5344CB8AC3E}">
        <p14:creationId xmlns:p14="http://schemas.microsoft.com/office/powerpoint/2010/main" val="3199332288"/>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4"/>
</p:tagLst>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733</TotalTime>
  <Words>1133</Words>
  <Application>Microsoft Office PowerPoint</Application>
  <PresentationFormat>自定义</PresentationFormat>
  <Paragraphs>106</Paragraphs>
  <Slides>18</Slides>
  <Notes>18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等线</vt:lpstr>
      <vt:lpstr>微软雅黑</vt:lpstr>
      <vt:lpstr>Arial</vt:lpstr>
      <vt:lpstr>Calibri</vt:lpstr>
      <vt:lpstr>Calibri Light</vt:lpstr>
      <vt:lpstr>Segoe UI</vt:lpstr>
      <vt:lpstr>Times New Roman</vt:lpstr>
      <vt:lpstr>Wingdings</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吴文明</dc:creator>
  <cp:lastModifiedBy>文明 吴</cp:lastModifiedBy>
  <cp:revision>41</cp:revision>
  <dcterms:created xsi:type="dcterms:W3CDTF">2022-06-26T09:25:00Z</dcterms:created>
  <dcterms:modified xsi:type="dcterms:W3CDTF">2025-09-22T15:06:01Z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C8678CE5A08542618626D64618ECE609_13</vt:lpwstr>
  </property>
  <property fmtid="{D5CDD505-2E9C-101B-9397-08002B2CF9AE}" pid="3" name="KSOProductBuildVer">
    <vt:lpwstr>2052-12.1.0.21915</vt:lpwstr>
  </property>
</Properties>
</file>